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8" r:id="rId5"/>
    <p:sldId id="284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oigt" initials="JV" lastIdx="5" clrIdx="0">
    <p:extLst>
      <p:ext uri="{19B8F6BF-5375-455C-9EA6-DF929625EA0E}">
        <p15:presenceInfo xmlns:p15="http://schemas.microsoft.com/office/powerpoint/2012/main" userId="S-1-5-21-723045629-826260016-3430960991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a.Voigt\Desktop\RP_2023\spez-Analysen\gesonderte_Auswertungen_202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52-4DD1-B6DB-61BF5A7E77D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52-4DD1-B6DB-61BF5A7E77D9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52-4DD1-B6DB-61BF5A7E77D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52-4DD1-B6DB-61BF5A7E77D9}"/>
              </c:ext>
            </c:extLst>
          </c:dPt>
          <c:cat>
            <c:strRef>
              <c:f>Baumunfälle!$A$2:$A$4</c:f>
              <c:strCache>
                <c:ptCount val="3"/>
                <c:pt idx="0">
                  <c:v>Außerorts</c:v>
                </c:pt>
                <c:pt idx="1">
                  <c:v>Bundesautobahn</c:v>
                </c:pt>
                <c:pt idx="2">
                  <c:v>Innerorts</c:v>
                </c:pt>
              </c:strCache>
            </c:strRef>
          </c:cat>
          <c:val>
            <c:numRef>
              <c:f>Baumunfälle!$B$2:$B$4</c:f>
              <c:numCache>
                <c:formatCode>General</c:formatCode>
                <c:ptCount val="3"/>
                <c:pt idx="0">
                  <c:v>279</c:v>
                </c:pt>
                <c:pt idx="1">
                  <c:v>4</c:v>
                </c:pt>
                <c:pt idx="2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52-4DD1-B6DB-61BF5A7E7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7E-4CF5-9633-0808BEE99354}"/>
              </c:ext>
            </c:extLst>
          </c:dPt>
          <c:dPt>
            <c:idx val="1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7E-4CF5-9633-0808BEE9935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7E-4CF5-9633-0808BEE99354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7E-4CF5-9633-0808BEE9935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7E-4CF5-9633-0808BEE9935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87E-4CF5-9633-0808BEE99354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87E-4CF5-9633-0808BEE993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Baumunfälle!$B$7:$B$8</c:f>
              <c:numCache>
                <c:formatCode>General</c:formatCode>
                <c:ptCount val="2"/>
                <c:pt idx="0">
                  <c:v>303</c:v>
                </c:pt>
                <c:pt idx="1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87E-4CF5-9633-0808BEE99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Baumunfälle!$D$13:$D$18</c:f>
              <c:strCache>
                <c:ptCount val="6"/>
                <c:pt idx="0">
                  <c:v>Morgens </c:v>
                </c:pt>
                <c:pt idx="1">
                  <c:v>Vormittags</c:v>
                </c:pt>
                <c:pt idx="2">
                  <c:v>Mittags</c:v>
                </c:pt>
                <c:pt idx="3">
                  <c:v>Nachmittags</c:v>
                </c:pt>
                <c:pt idx="4">
                  <c:v>Abends</c:v>
                </c:pt>
                <c:pt idx="5">
                  <c:v>Nachts </c:v>
                </c:pt>
              </c:strCache>
            </c:strRef>
          </c:cat>
          <c:val>
            <c:numRef>
              <c:f>Baumunfälle!$E$13:$E$18</c:f>
              <c:numCache>
                <c:formatCode>General</c:formatCode>
                <c:ptCount val="6"/>
                <c:pt idx="0">
                  <c:v>82</c:v>
                </c:pt>
                <c:pt idx="1">
                  <c:v>30</c:v>
                </c:pt>
                <c:pt idx="2">
                  <c:v>42</c:v>
                </c:pt>
                <c:pt idx="3">
                  <c:v>77</c:v>
                </c:pt>
                <c:pt idx="4">
                  <c:v>58</c:v>
                </c:pt>
                <c:pt idx="5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E-455E-A7C3-18020677B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5599471"/>
        <c:axId val="284727359"/>
      </c:barChart>
      <c:catAx>
        <c:axId val="4255994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84727359"/>
        <c:crosses val="autoZero"/>
        <c:auto val="1"/>
        <c:lblAlgn val="ctr"/>
        <c:lblOffset val="100"/>
        <c:noMultiLvlLbl val="0"/>
      </c:catAx>
      <c:valAx>
        <c:axId val="28472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2559947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EE-4ABD-95E2-526BFC623F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EE-4ABD-95E2-526BFC623F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EE-4ABD-95E2-526BFC623F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EE-4ABD-95E2-526BFC623F1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EE-4ABD-95E2-526BFC623F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(Baumunfälle!$F$25:$F$28,Baumunfälle!$F$30:$F$31)</c:f>
              <c:strCache>
                <c:ptCount val="6"/>
                <c:pt idx="0">
                  <c:v>Fahrunfall</c:v>
                </c:pt>
                <c:pt idx="1">
                  <c:v>Unfall im Längsverkehr</c:v>
                </c:pt>
                <c:pt idx="2">
                  <c:v>Abbiege-Unfall</c:v>
                </c:pt>
                <c:pt idx="3">
                  <c:v>Einbiegen/Kreuzen-Unfall</c:v>
                </c:pt>
                <c:pt idx="4">
                  <c:v>Unfall durch ruhenden Verkehr</c:v>
                </c:pt>
                <c:pt idx="5">
                  <c:v>Sonstiger Unfall</c:v>
                </c:pt>
              </c:strCache>
            </c:strRef>
          </c:cat>
          <c:val>
            <c:numRef>
              <c:f>(Baumunfälle!$G$25:$G$28,Baumunfälle!$G$30:$G$31)</c:f>
              <c:numCache>
                <c:formatCode>General</c:formatCode>
                <c:ptCount val="6"/>
                <c:pt idx="0">
                  <c:v>340</c:v>
                </c:pt>
                <c:pt idx="1">
                  <c:v>15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EE-4ABD-95E2-526BFC623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07029599"/>
        <c:axId val="1253843407"/>
      </c:barChart>
      <c:catAx>
        <c:axId val="11070295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53843407"/>
        <c:crosses val="autoZero"/>
        <c:auto val="1"/>
        <c:lblAlgn val="ctr"/>
        <c:lblOffset val="100"/>
        <c:noMultiLvlLbl val="0"/>
      </c:catAx>
      <c:valAx>
        <c:axId val="1253843407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07029599"/>
        <c:crosses val="max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4169-B41D-4F26-B591-8EC8F6536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AB5FAC-7508-4CE7-9637-FF227C48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A856-3B4C-4495-88C4-95979E7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7484F-3088-4D7D-9E04-5564D5AE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5F5C7-B9B6-4C7A-9C04-7FE99507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F0D9C-EF9F-4AF7-BBE2-1978D52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748290-3DD5-4F65-9E16-DADE6E69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B734D-5851-49B7-9745-A2EB91C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5D20F-3BE5-43E8-9201-43941B0D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9B781-92C4-405A-9455-341A3D28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0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E135D1-8A1C-4D29-B044-3C71CBC1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E0A88-D5C5-4C9D-A894-53D6822A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111A-1699-4421-A04C-16659C3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840D2-50F0-4F1C-B031-0D1C4EB7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1FB50-C270-4278-A511-90C518B4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232076" y="3407859"/>
            <a:ext cx="1820243" cy="3158334"/>
            <a:chOff x="405785" y="3165420"/>
            <a:chExt cx="1708181" cy="2963893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17" y="4787310"/>
              <a:ext cx="1694449" cy="1342003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405785" y="3165420"/>
              <a:ext cx="1708181" cy="1189452"/>
              <a:chOff x="4744847" y="6209156"/>
              <a:chExt cx="708376" cy="493261"/>
            </a:xfrm>
          </p:grpSpPr>
          <p:sp>
            <p:nvSpPr>
              <p:cNvPr id="14" name="Ellipse 13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5535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99341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0" y="84328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593400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201923" y="6151547"/>
            <a:ext cx="4339598" cy="473034"/>
            <a:chOff x="222242" y="6145823"/>
            <a:chExt cx="5230981" cy="570198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4" y="6247529"/>
              <a:ext cx="580791" cy="459986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222242" y="6145823"/>
              <a:ext cx="3389059" cy="570198"/>
              <a:chOff x="-7155471" y="10161071"/>
              <a:chExt cx="11687758" cy="1966428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61330" b="25087"/>
              <a:stretch/>
            </p:blipFill>
            <p:spPr>
              <a:xfrm>
                <a:off x="-7155471" y="10161071"/>
                <a:ext cx="2334633" cy="1966428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-4601261" y="11037504"/>
                <a:ext cx="9133548" cy="1078733"/>
                <a:chOff x="-4117912" y="11258785"/>
                <a:chExt cx="14300431" cy="1688977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00" t="15340" r="12636" b="55812"/>
                <a:stretch/>
              </p:blipFill>
              <p:spPr>
                <a:xfrm>
                  <a:off x="-4117912" y="11307236"/>
                  <a:ext cx="6378342" cy="1640526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96" t="45462" r="1428" b="26099"/>
                <a:stretch/>
              </p:blipFill>
              <p:spPr>
                <a:xfrm>
                  <a:off x="1871830" y="11258785"/>
                  <a:ext cx="8310689" cy="16661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uppieren 23"/>
            <p:cNvGrpSpPr/>
            <p:nvPr userDrawn="1"/>
          </p:nvGrpSpPr>
          <p:grpSpPr>
            <a:xfrm>
              <a:off x="4744847" y="6209156"/>
              <a:ext cx="708376" cy="493261"/>
              <a:chOff x="4744847" y="6209156"/>
              <a:chExt cx="708376" cy="493261"/>
            </a:xfrm>
          </p:grpSpPr>
          <p:sp>
            <p:nvSpPr>
              <p:cNvPr id="23" name="Ellipse 22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8" name="Gruppieren 17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773396" cy="4698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 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00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13C8-E21E-4B85-BA2F-A321A6A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1AC7E-DFC3-44A0-9B5D-FC2A527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4EB6E-3E90-4BC7-8C03-2550C986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67A5-ABA8-4035-883B-0C0E251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8810E-655F-4184-904B-738FBD70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77957-2757-4A75-A86E-7FF14EB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D0A726-4DEC-4E0E-8842-6E30EF48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E36DF-06C0-4B3E-BA51-2E903E37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134DC-ED6B-4C4C-A6D1-ED4DDEA3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363AE-E00F-4A58-A944-B0C59FA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D404-08DA-4D4A-BD30-6164EB7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FB537-2CDE-4289-A04C-D04FA321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51F480-8587-43DC-BB9C-98C12A1EB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043D07-E43A-4EF0-8E27-9E4C11C3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64496-B2F4-45C9-98AA-041723F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C9B05-F6D4-4E52-A57F-C546FF1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1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74DB-E27A-4C46-854A-117C426E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94859-E948-4012-ADE2-D8ADDBE3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496E1-CBDB-43C4-8224-0178868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00D314-8F27-4C68-BD59-16258379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0704A1-A560-4B7D-9E34-5DE24A78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D73E5C-C5F7-49B3-B366-6BF01F4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64842-6B09-474E-94CA-10F8665E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D3B169-679E-4EC0-8A8A-84D4BA0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6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B394-DE7E-4E16-BD2B-5795BE8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6A3FF-4EA2-4CA9-A887-84B6519D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6F39E2-DCE2-4770-B451-91A7886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C5483-8F3A-44C4-BE1C-9257229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9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25DF63-4AC8-4F76-A274-57C2DB71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074E4-525A-44E9-BDBB-DE11051A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58B6B7-6E89-407E-8112-7155CE7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2FC46-92C4-44A9-A08F-04F2DACD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31D43C-7EA2-402C-9477-5827B86C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3A8B9E-A5CA-4C08-AEC6-E6BA406E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0C05DC-8BBF-4E13-A53B-E8FE7D24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D2D8D-5A6B-46C3-8397-6F1AAA9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6C62CB-0F88-4EAC-9FE9-61FDD1E9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1BB25-E078-4E10-9B6F-E398647D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DA841B-BDD1-4200-AAC1-6785ACF55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0CC1CB-0FF7-4CD9-8EBA-71E8B90F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AC7DA-EFA8-41F3-AA12-9C20EA27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8F3ACC-43AE-4249-BDED-FD62437E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9160E2-5BE2-4669-AC71-1AAF0482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C6F9FD-108A-44D0-B9C1-74F42B7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63B24-09AE-4A1B-81F6-4B2051B4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B986C-0B0B-4C1A-A5E9-03F789DB7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8070D-B688-4413-B950-7E33F2B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C68CE-FC29-4A3B-AEAD-14AB99F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Baumunfälle junger Fahrer*innen in Brandenburg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15357" y="416560"/>
            <a:ext cx="5132003" cy="2125021"/>
            <a:chOff x="130877" y="467360"/>
            <a:chExt cx="5741604" cy="2377440"/>
          </a:xfrm>
        </p:grpSpPr>
        <p:sp>
          <p:nvSpPr>
            <p:cNvPr id="10" name="Rechteck 9"/>
            <p:cNvSpPr/>
            <p:nvPr/>
          </p:nvSpPr>
          <p:spPr>
            <a:xfrm>
              <a:off x="130877" y="467360"/>
              <a:ext cx="5741604" cy="237744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0E7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00"/>
            <a:stretch/>
          </p:blipFill>
          <p:spPr>
            <a:xfrm>
              <a:off x="515655" y="758061"/>
              <a:ext cx="4972047" cy="1588899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BA87A343-B4B7-4714-805C-76F047454C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r="1528"/>
          <a:stretch/>
        </p:blipFill>
        <p:spPr>
          <a:xfrm>
            <a:off x="3115993" y="2870510"/>
            <a:ext cx="3771370" cy="24277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50B985-C327-470E-86CA-7BE4179FB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18" y="2870510"/>
            <a:ext cx="3833770" cy="24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0682" y="1332831"/>
            <a:ext cx="8444753" cy="4698125"/>
          </a:xfrm>
        </p:spPr>
        <p:txBody>
          <a:bodyPr anchor="t">
            <a:normAutofit/>
          </a:bodyPr>
          <a:lstStyle/>
          <a:p>
            <a:pPr marL="230400" indent="-230400">
              <a:spcAft>
                <a:spcPts val="600"/>
              </a:spcAft>
            </a:pPr>
            <a:r>
              <a:rPr lang="de-DE" sz="1600" b="1" dirty="0"/>
              <a:t>Fragestellung</a:t>
            </a:r>
            <a:r>
              <a:rPr lang="de-DE" sz="1600" dirty="0"/>
              <a:t>: Welche Charakteristiken weisen „Baumunfälle“ von jungen              Fahrer*innen auf?</a:t>
            </a:r>
          </a:p>
          <a:p>
            <a:pPr>
              <a:spcAft>
                <a:spcPts val="600"/>
              </a:spcAft>
            </a:pPr>
            <a:endParaRPr lang="de-DE" sz="1600" b="1" dirty="0"/>
          </a:p>
          <a:p>
            <a:pPr>
              <a:spcAft>
                <a:spcPts val="600"/>
              </a:spcAft>
            </a:pPr>
            <a:r>
              <a:rPr lang="de-DE" sz="1600" dirty="0"/>
              <a:t>Die </a:t>
            </a:r>
            <a:r>
              <a:rPr lang="de-DE" sz="1600" b="1" dirty="0"/>
              <a:t>Datengrundlage</a:t>
            </a:r>
            <a:r>
              <a:rPr lang="de-DE" sz="1600" dirty="0"/>
              <a:t> zur Berechnung der Statistiken bildeten die polizeilich erfassten Verkehrsunfalldaten des Landes Brandenburg im Zeitraum von 2021 bis 2023.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In die </a:t>
            </a:r>
            <a:r>
              <a:rPr lang="de-DE" sz="1600" b="1" dirty="0"/>
              <a:t>Datenauswahl </a:t>
            </a:r>
            <a:r>
              <a:rPr lang="de-DE" sz="1600" dirty="0"/>
              <a:t>wurden alle Verkehrsunfälle mit folgenden Merkmalen einbezogen: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500" dirty="0"/>
              <a:t>Hauptverursachende Person waren junge Fahrer*innen im Alter von 16 bis 24 Jahren. </a:t>
            </a:r>
          </a:p>
          <a:p>
            <a:pPr marL="628650" lvl="1" indent="-171450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500" dirty="0"/>
              <a:t>Bei mindestens einer der beteiligten Personen ist in der Unfallvariable „Hindernis“ </a:t>
            </a:r>
          </a:p>
          <a:p>
            <a:pPr lvl="1"/>
            <a:r>
              <a:rPr lang="de-DE" sz="1500" dirty="0"/>
              <a:t>   der Aufprall gegen einen Baum vermerkt.</a:t>
            </a:r>
          </a:p>
          <a:p>
            <a:pPr lvl="1"/>
            <a:endParaRPr lang="de-DE" sz="1600" dirty="0"/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de-DE" sz="1600" dirty="0"/>
              <a:t>Im Rahmen der </a:t>
            </a:r>
            <a:r>
              <a:rPr lang="de-DE" sz="1600" b="1" dirty="0"/>
              <a:t>Datenanalyse</a:t>
            </a:r>
            <a:r>
              <a:rPr lang="de-DE" sz="1600" dirty="0"/>
              <a:t> wurden die Variablen „Ortslage“, „Unfallzeitpunkt“ (Tag, Tageszeit), „Verkehrsbeteiligung“, „Unfalltyp“, „Unfallart“, „Unfallursache“ und „Unfallfolgen“ ausgewertet.</a:t>
            </a:r>
          </a:p>
          <a:p>
            <a:pPr lvl="1"/>
            <a:endParaRPr lang="de-DE" sz="1500" dirty="0"/>
          </a:p>
          <a:p>
            <a:pPr lvl="1"/>
            <a:endParaRPr lang="de-DE" sz="1500" dirty="0"/>
          </a:p>
          <a:p>
            <a:pPr marL="0" indent="0">
              <a:spcAft>
                <a:spcPts val="600"/>
              </a:spcAft>
              <a:buNone/>
            </a:pPr>
            <a:endParaRPr lang="de-DE" sz="16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Unfalldatenauswertung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58ABAA-AA62-49C5-A735-452BC46E3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921" y="1622417"/>
            <a:ext cx="3292868" cy="32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E1201FA2-D9A4-4D57-904E-8CA5404ED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073392"/>
              </p:ext>
            </p:extLst>
          </p:nvPr>
        </p:nvGraphicFramePr>
        <p:xfrm>
          <a:off x="7313351" y="3678616"/>
          <a:ext cx="3313219" cy="214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Rechteck 37">
            <a:extLst>
              <a:ext uri="{FF2B5EF4-FFF2-40B4-BE49-F238E27FC236}">
                <a16:creationId xmlns:a16="http://schemas.microsoft.com/office/drawing/2014/main" id="{EFCE8499-2C71-4755-8424-3C145F4B0938}"/>
              </a:ext>
            </a:extLst>
          </p:cNvPr>
          <p:cNvSpPr/>
          <p:nvPr/>
        </p:nvSpPr>
        <p:spPr>
          <a:xfrm>
            <a:off x="10099000" y="5159010"/>
            <a:ext cx="857844" cy="52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Außerorts               (n = 279)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C6591E0-0C9C-402A-830F-C5257FF5B4E1}"/>
              </a:ext>
            </a:extLst>
          </p:cNvPr>
          <p:cNvSpPr/>
          <p:nvPr/>
        </p:nvSpPr>
        <p:spPr>
          <a:xfrm>
            <a:off x="6733933" y="5112630"/>
            <a:ext cx="1314837" cy="39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Bundesautobahn               (n = 4)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Baumunfälle von jungen Fahrer*innen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25875" y="1174254"/>
            <a:ext cx="11940249" cy="2504362"/>
          </a:xfrm>
        </p:spPr>
        <p:txBody>
          <a:bodyPr anchor="t">
            <a:noAutofit/>
          </a:bodyPr>
          <a:lstStyle/>
          <a:p>
            <a:r>
              <a:rPr lang="de-DE" sz="1600" dirty="0"/>
              <a:t>Junge Fahrer*innen verursachten </a:t>
            </a:r>
            <a:r>
              <a:rPr lang="de-DE" sz="1600" b="1" dirty="0"/>
              <a:t>insgesamt 3.549 Verkehrsunfälle mit Personenschaden oder schwerem Sachschaden </a:t>
            </a:r>
            <a:r>
              <a:rPr lang="de-DE" sz="1600" dirty="0"/>
              <a:t>im Zeitraum von 2021 bis 2023.</a:t>
            </a:r>
          </a:p>
          <a:p>
            <a:r>
              <a:rPr lang="de-DE" sz="1600" dirty="0"/>
              <a:t>Bei </a:t>
            </a:r>
            <a:r>
              <a:rPr lang="de-DE" sz="1600" b="1" dirty="0"/>
              <a:t>429</a:t>
            </a:r>
            <a:r>
              <a:rPr lang="de-DE" sz="1600" dirty="0"/>
              <a:t> </a:t>
            </a:r>
            <a:r>
              <a:rPr lang="de-DE" sz="1600" b="1" dirty="0"/>
              <a:t>Verkehrsunfällen (12,1 %)</a:t>
            </a:r>
            <a:r>
              <a:rPr lang="de-DE" sz="1600" dirty="0"/>
              <a:t> handelte es sich um sogenannte „</a:t>
            </a:r>
            <a:r>
              <a:rPr lang="de-DE" sz="1600" b="1" dirty="0"/>
              <a:t>Baumunfälle</a:t>
            </a:r>
            <a:r>
              <a:rPr lang="de-DE" sz="1600" dirty="0"/>
              <a:t>“. Da heißt, bei etwa jedem achten Unfall prallte das Kraftfahrzeug von mindestens einer am Unfall beteiligten Person gegen einen Baum.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Die Baumunfälle weisen folgende Merkmale auf: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b="1" dirty="0"/>
              <a:t>    </a:t>
            </a:r>
            <a:endParaRPr lang="de-DE" sz="1400" dirty="0"/>
          </a:p>
          <a:p>
            <a:pPr lvl="1"/>
            <a:endParaRPr lang="de-DE" dirty="0"/>
          </a:p>
          <a:p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0A5BF6-B361-49C4-A751-8C96DDE5CAA0}"/>
              </a:ext>
            </a:extLst>
          </p:cNvPr>
          <p:cNvSpPr/>
          <p:nvPr/>
        </p:nvSpPr>
        <p:spPr>
          <a:xfrm>
            <a:off x="5795996" y="2866506"/>
            <a:ext cx="65683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Ortslage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Zwei Drittel der Baumunfälle ereigneten sich außerhalb geschlossener Ortschaften (z. B. auf Bundes- oder Landstraßen).</a:t>
            </a:r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0C780D53-4F05-4468-AAEC-02D59FB6D4F0}"/>
              </a:ext>
            </a:extLst>
          </p:cNvPr>
          <p:cNvSpPr txBox="1"/>
          <p:nvPr/>
        </p:nvSpPr>
        <p:spPr>
          <a:xfrm>
            <a:off x="395878" y="3191280"/>
            <a:ext cx="516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den Baumunfällen wurden insgesamt 469 Personen verletzt.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3EAF9B0-2095-4BBC-83D1-F0352643399D}"/>
              </a:ext>
            </a:extLst>
          </p:cNvPr>
          <p:cNvGrpSpPr/>
          <p:nvPr/>
        </p:nvGrpSpPr>
        <p:grpSpPr>
          <a:xfrm>
            <a:off x="1026140" y="3924195"/>
            <a:ext cx="2959934" cy="1597675"/>
            <a:chOff x="1686194" y="4420114"/>
            <a:chExt cx="2376875" cy="1216093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C6A085E3-DAFF-4186-8FBE-EA73AA0D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787" y="4420114"/>
              <a:ext cx="608172" cy="745636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2ACAB57-0F3E-45C7-B924-A9D0AFC60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282" y="4420114"/>
              <a:ext cx="612338" cy="745636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9792085A-DAEA-4DEF-9EB6-9EA37C79A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713" y="4420114"/>
              <a:ext cx="608172" cy="745636"/>
            </a:xfrm>
            <a:prstGeom prst="rect">
              <a:avLst/>
            </a:prstGeom>
          </p:spPr>
        </p:pic>
        <p:sp>
          <p:nvSpPr>
            <p:cNvPr id="24" name="Textfeld 21">
              <a:extLst>
                <a:ext uri="{FF2B5EF4-FFF2-40B4-BE49-F238E27FC236}">
                  <a16:creationId xmlns:a16="http://schemas.microsoft.com/office/drawing/2014/main" id="{18E31497-28A8-4E73-9DB1-92E60F147B90}"/>
                </a:ext>
              </a:extLst>
            </p:cNvPr>
            <p:cNvSpPr txBox="1"/>
            <p:nvPr/>
          </p:nvSpPr>
          <p:spPr>
            <a:xfrm>
              <a:off x="1686194" y="5174542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Leicht-verletzte</a:t>
              </a:r>
            </a:p>
          </p:txBody>
        </p:sp>
        <p:sp>
          <p:nvSpPr>
            <p:cNvPr id="25" name="Textfeld 22">
              <a:extLst>
                <a:ext uri="{FF2B5EF4-FFF2-40B4-BE49-F238E27FC236}">
                  <a16:creationId xmlns:a16="http://schemas.microsoft.com/office/drawing/2014/main" id="{F4FB744D-B62D-4ED5-AB62-A2299B68C3EE}"/>
                </a:ext>
              </a:extLst>
            </p:cNvPr>
            <p:cNvSpPr txBox="1"/>
            <p:nvPr/>
          </p:nvSpPr>
          <p:spPr>
            <a:xfrm>
              <a:off x="2454631" y="5163514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Schwer-verletzte</a:t>
              </a:r>
            </a:p>
          </p:txBody>
        </p:sp>
        <p:sp>
          <p:nvSpPr>
            <p:cNvPr id="26" name="Textfeld 23">
              <a:extLst>
                <a:ext uri="{FF2B5EF4-FFF2-40B4-BE49-F238E27FC236}">
                  <a16:creationId xmlns:a16="http://schemas.microsoft.com/office/drawing/2014/main" id="{437B152A-BF92-4281-9429-E3521F7733AB}"/>
                </a:ext>
              </a:extLst>
            </p:cNvPr>
            <p:cNvSpPr txBox="1"/>
            <p:nvPr/>
          </p:nvSpPr>
          <p:spPr>
            <a:xfrm>
              <a:off x="3205484" y="5253673"/>
              <a:ext cx="857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Getötete</a:t>
              </a:r>
            </a:p>
          </p:txBody>
        </p:sp>
        <p:sp>
          <p:nvSpPr>
            <p:cNvPr id="27" name="Textfeld 24">
              <a:extLst>
                <a:ext uri="{FF2B5EF4-FFF2-40B4-BE49-F238E27FC236}">
                  <a16:creationId xmlns:a16="http://schemas.microsoft.com/office/drawing/2014/main" id="{B0429637-21EF-47EF-BA3C-BBFE93387EEF}"/>
                </a:ext>
              </a:extLst>
            </p:cNvPr>
            <p:cNvSpPr txBox="1"/>
            <p:nvPr/>
          </p:nvSpPr>
          <p:spPr>
            <a:xfrm>
              <a:off x="1809282" y="4891759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302</a:t>
              </a:r>
            </a:p>
          </p:txBody>
        </p:sp>
        <p:sp>
          <p:nvSpPr>
            <p:cNvPr id="28" name="Textfeld 25">
              <a:extLst>
                <a:ext uri="{FF2B5EF4-FFF2-40B4-BE49-F238E27FC236}">
                  <a16:creationId xmlns:a16="http://schemas.microsoft.com/office/drawing/2014/main" id="{3A54FEF8-A982-42CB-BB3F-2F67F66F9DA4}"/>
                </a:ext>
              </a:extLst>
            </p:cNvPr>
            <p:cNvSpPr txBox="1"/>
            <p:nvPr/>
          </p:nvSpPr>
          <p:spPr>
            <a:xfrm>
              <a:off x="2566770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147</a:t>
              </a:r>
            </a:p>
          </p:txBody>
        </p:sp>
        <p:sp>
          <p:nvSpPr>
            <p:cNvPr id="29" name="Textfeld 26">
              <a:extLst>
                <a:ext uri="{FF2B5EF4-FFF2-40B4-BE49-F238E27FC236}">
                  <a16:creationId xmlns:a16="http://schemas.microsoft.com/office/drawing/2014/main" id="{955E3FC7-3058-408A-AFEC-DEFB845B0F69}"/>
                </a:ext>
              </a:extLst>
            </p:cNvPr>
            <p:cNvSpPr txBox="1"/>
            <p:nvPr/>
          </p:nvSpPr>
          <p:spPr>
            <a:xfrm>
              <a:off x="3324885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</a:t>
              </a:r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857E735C-6E77-41F7-9093-AF93122F3EEB}"/>
              </a:ext>
            </a:extLst>
          </p:cNvPr>
          <p:cNvSpPr/>
          <p:nvPr/>
        </p:nvSpPr>
        <p:spPr>
          <a:xfrm>
            <a:off x="378390" y="2865582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Unfallfolgen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A75E577-A14E-4D35-8DCA-DDE12CD98B70}"/>
              </a:ext>
            </a:extLst>
          </p:cNvPr>
          <p:cNvSpPr txBox="1"/>
          <p:nvPr/>
        </p:nvSpPr>
        <p:spPr>
          <a:xfrm>
            <a:off x="7710379" y="5406454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726C07B-00BE-4E6A-8A66-1F876889C4B3}"/>
              </a:ext>
            </a:extLst>
          </p:cNvPr>
          <p:cNvCxnSpPr>
            <a:cxnSpLocks/>
          </p:cNvCxnSpPr>
          <p:nvPr/>
        </p:nvCxnSpPr>
        <p:spPr>
          <a:xfrm flipV="1">
            <a:off x="7990598" y="5310006"/>
            <a:ext cx="257897" cy="149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F3207241-E026-4B99-B47E-830E58DEEE18}"/>
              </a:ext>
            </a:extLst>
          </p:cNvPr>
          <p:cNvSpPr/>
          <p:nvPr/>
        </p:nvSpPr>
        <p:spPr>
          <a:xfrm>
            <a:off x="7508718" y="3716107"/>
            <a:ext cx="659493" cy="52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Innerorts               (n = 146)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BA447B8-82E3-4266-A1F2-3E511FD341DF}"/>
              </a:ext>
            </a:extLst>
          </p:cNvPr>
          <p:cNvSpPr txBox="1"/>
          <p:nvPr/>
        </p:nvSpPr>
        <p:spPr>
          <a:xfrm>
            <a:off x="9273881" y="503652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BC9C8CA-9395-4BC2-B467-D987B3166D4B}"/>
              </a:ext>
            </a:extLst>
          </p:cNvPr>
          <p:cNvSpPr txBox="1"/>
          <p:nvPr/>
        </p:nvSpPr>
        <p:spPr>
          <a:xfrm>
            <a:off x="8142796" y="4270567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</a:p>
        </p:txBody>
      </p:sp>
    </p:spTree>
    <p:extLst>
      <p:ext uri="{BB962C8B-B14F-4D97-AF65-F5344CB8AC3E}">
        <p14:creationId xmlns:p14="http://schemas.microsoft.com/office/powerpoint/2010/main" val="151640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023AA805-4838-4E63-8E78-DD332909A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40838"/>
              </p:ext>
            </p:extLst>
          </p:nvPr>
        </p:nvGraphicFramePr>
        <p:xfrm>
          <a:off x="69164" y="3009486"/>
          <a:ext cx="4769166" cy="286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F84050F2-6984-423A-8CDE-A302B1E2FB31}"/>
              </a:ext>
            </a:extLst>
          </p:cNvPr>
          <p:cNvSpPr/>
          <p:nvPr/>
        </p:nvSpPr>
        <p:spPr>
          <a:xfrm>
            <a:off x="502048" y="3613362"/>
            <a:ext cx="849936" cy="52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Sa-So               (n = 126)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Baumunfälle von jungen Fahrer*innen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-1" y="1033832"/>
            <a:ext cx="7981025" cy="1144005"/>
          </a:xfrm>
        </p:spPr>
        <p:txBody>
          <a:bodyPr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b="1" dirty="0"/>
              <a:t>       Verkehrsbeteiligung (Hauptbeteiligte Person)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94,2 % (n = 404) der Unfälle wurden von Pkw-Fahrer*innen verursacht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  5,7 % (n = 25) der Unfälle wurden von Krad-Fahrer*innen verursacht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>
              <a:spcAft>
                <a:spcPts val="600"/>
              </a:spcAft>
            </a:pP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0A5BF6-B361-49C4-A751-8C96DDE5CAA0}"/>
              </a:ext>
            </a:extLst>
          </p:cNvPr>
          <p:cNvSpPr/>
          <p:nvPr/>
        </p:nvSpPr>
        <p:spPr>
          <a:xfrm>
            <a:off x="0" y="2323879"/>
            <a:ext cx="400527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Zeitpunkt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Fast jeder dritte Baumunfall passierte am Wochenende.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D344147-27F6-4F7D-9AA6-1880FB0E2F00}"/>
              </a:ext>
            </a:extLst>
          </p:cNvPr>
          <p:cNvSpPr/>
          <p:nvPr/>
        </p:nvSpPr>
        <p:spPr>
          <a:xfrm>
            <a:off x="5469377" y="2317677"/>
            <a:ext cx="592222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Tageszeit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 Drittel aller Baumunfälle ereigneten sich nachts.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5ECF5D6-39BF-4319-B3C6-C7D62990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884" y="1378927"/>
            <a:ext cx="925587" cy="61705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42CAEF-8E38-4DB6-B054-021447BC8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917" y="1378927"/>
            <a:ext cx="925587" cy="617058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2742C9BA-A9E1-42A2-BEB7-AA8D104641AA}"/>
              </a:ext>
            </a:extLst>
          </p:cNvPr>
          <p:cNvSpPr/>
          <p:nvPr/>
        </p:nvSpPr>
        <p:spPr>
          <a:xfrm>
            <a:off x="8430489" y="5691808"/>
            <a:ext cx="6976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Häufigkeit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6B08187-9A91-4F18-B074-6534489FE93D}"/>
              </a:ext>
            </a:extLst>
          </p:cNvPr>
          <p:cNvSpPr/>
          <p:nvPr/>
        </p:nvSpPr>
        <p:spPr>
          <a:xfrm>
            <a:off x="3585272" y="4489927"/>
            <a:ext cx="854302" cy="42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Mo-Fr               (n = 303)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89C71423-3205-49DF-9DE4-91E66731F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526565"/>
              </p:ext>
            </p:extLst>
          </p:nvPr>
        </p:nvGraphicFramePr>
        <p:xfrm>
          <a:off x="6227584" y="2999205"/>
          <a:ext cx="4566285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970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Baumunfälle von jungen Fahrer*innen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696163" y="3152500"/>
            <a:ext cx="6284343" cy="1082259"/>
          </a:xfrm>
        </p:spPr>
        <p:txBody>
          <a:bodyPr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400" dirty="0"/>
              <a:t>         </a:t>
            </a:r>
            <a:r>
              <a:rPr lang="de-DE" sz="1400" b="1" dirty="0"/>
              <a:t>Unfallursachen*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Zwei Drittel der Baumunfälle ereignete sich, weil die Fahrer*innen eine – in Bezug auf die Verkehrssituation oder die vorhandenen Witterungsbedingungen – zu hohe Geschwindigkeit wählten und die Kontrolle über das Kraftfahrzeug verloren.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2A5BF46-E1A2-4B39-870F-075E7F384719}"/>
              </a:ext>
            </a:extLst>
          </p:cNvPr>
          <p:cNvSpPr/>
          <p:nvPr/>
        </p:nvSpPr>
        <p:spPr>
          <a:xfrm>
            <a:off x="5696163" y="1080147"/>
            <a:ext cx="578048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Unfallart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de-DE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de-DE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 9 von 10 Baumunfälle resultierten daraus, dass junge Fahrer*innen von der Fahrbahn abkamen.</a:t>
            </a: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5C65F3-261D-4872-9416-30ABE35286C1}"/>
              </a:ext>
            </a:extLst>
          </p:cNvPr>
          <p:cNvSpPr/>
          <p:nvPr/>
        </p:nvSpPr>
        <p:spPr>
          <a:xfrm>
            <a:off x="317164" y="1072453"/>
            <a:ext cx="56029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Unfalltyp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79,3 % der Baumunfälle handelte es sich um Fahrunfälle (sogenannte Alleinunfälle), bei denen kein weiterer Verkehrsteilnehmer beteiligt war.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1B8A93-F870-4217-ABAF-17F318E56EF7}"/>
              </a:ext>
            </a:extLst>
          </p:cNvPr>
          <p:cNvSpPr/>
          <p:nvPr/>
        </p:nvSpPr>
        <p:spPr>
          <a:xfrm>
            <a:off x="8169300" y="5588645"/>
            <a:ext cx="34083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* Bei den Unfallursachen waren Mehrfachnennungen möglich.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5116B451-8A13-49F3-AB1C-F187AFA35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60829"/>
              </p:ext>
            </p:extLst>
          </p:nvPr>
        </p:nvGraphicFramePr>
        <p:xfrm>
          <a:off x="6983841" y="1480544"/>
          <a:ext cx="4901408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518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3681890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429893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257936">
                <a:tc>
                  <a:txBody>
                    <a:bodyPr/>
                    <a:lstStyle/>
                    <a:p>
                      <a:r>
                        <a:rPr lang="de-DE" sz="1200" dirty="0"/>
                        <a:t>92,3 % (n = 396)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Abkommen von der Fahrbahn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429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1,6 % (n= 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Zusammenstoß mit seitlich in gleicher Richtung fahrendem Fahrzeug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429893">
                <a:tc>
                  <a:txBody>
                    <a:bodyPr/>
                    <a:lstStyle/>
                    <a:p>
                      <a:r>
                        <a:rPr lang="de-DE" sz="1200" dirty="0"/>
                        <a:t>1,6 % (n =</a:t>
                      </a:r>
                      <a:r>
                        <a:rPr lang="de-DE" sz="1200" baseline="0" dirty="0"/>
                        <a:t> 7</a:t>
                      </a:r>
                      <a:r>
                        <a:rPr lang="de-DE" sz="1200" dirty="0"/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Zusammenstoß mit einbiegendem/kreuzendem Fahrzeug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id="{6880B523-591F-46CB-899D-7185A41ED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99299"/>
              </p:ext>
            </p:extLst>
          </p:nvPr>
        </p:nvGraphicFramePr>
        <p:xfrm>
          <a:off x="6983841" y="4054153"/>
          <a:ext cx="5872670" cy="1524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563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4684107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336157">
                <a:tc>
                  <a:txBody>
                    <a:bodyPr/>
                    <a:lstStyle/>
                    <a:p>
                      <a:r>
                        <a:rPr lang="de-DE" sz="1200" dirty="0"/>
                        <a:t>68,1 % (n = 292)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Nicht angepasste Geschwindigkeit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265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20,5 % (n = 88)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Fahreignung/Fahrtüchtigkeit (insb. Übermüdung, Alkohol- 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200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einfluss</a:t>
                      </a:r>
                      <a:r>
                        <a:rPr lang="de-DE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 Einfluss anderer berauschender Mittel)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270417">
                <a:tc>
                  <a:txBody>
                    <a:bodyPr/>
                    <a:lstStyle/>
                    <a:p>
                      <a:r>
                        <a:rPr lang="de-DE" sz="1200" dirty="0"/>
                        <a:t>17,2 % (n = 74)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Fahrbahnbenutzung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F5FB024-B58F-4912-A5F5-19D1C219658E}"/>
              </a:ext>
            </a:extLst>
          </p:cNvPr>
          <p:cNvGrpSpPr/>
          <p:nvPr/>
        </p:nvGrpSpPr>
        <p:grpSpPr>
          <a:xfrm>
            <a:off x="6533821" y="4601871"/>
            <a:ext cx="396000" cy="931857"/>
            <a:chOff x="6552293" y="4515608"/>
            <a:chExt cx="396000" cy="931857"/>
          </a:xfrm>
        </p:grpSpPr>
        <p:sp>
          <p:nvSpPr>
            <p:cNvPr id="35" name="Pfeil: Fünfeck 34">
              <a:extLst>
                <a:ext uri="{FF2B5EF4-FFF2-40B4-BE49-F238E27FC236}">
                  <a16:creationId xmlns:a16="http://schemas.microsoft.com/office/drawing/2014/main" id="{2ED52639-B532-489E-81FB-29B8748687CD}"/>
                </a:ext>
              </a:extLst>
            </p:cNvPr>
            <p:cNvSpPr/>
            <p:nvPr/>
          </p:nvSpPr>
          <p:spPr>
            <a:xfrm>
              <a:off x="6552293" y="4515608"/>
              <a:ext cx="396000" cy="16673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36" name="Pfeil: Fünfeck 35">
              <a:extLst>
                <a:ext uri="{FF2B5EF4-FFF2-40B4-BE49-F238E27FC236}">
                  <a16:creationId xmlns:a16="http://schemas.microsoft.com/office/drawing/2014/main" id="{251EF06F-2399-4CBE-9215-3792CFA32699}"/>
                </a:ext>
              </a:extLst>
            </p:cNvPr>
            <p:cNvSpPr/>
            <p:nvPr/>
          </p:nvSpPr>
          <p:spPr>
            <a:xfrm>
              <a:off x="6552293" y="4898167"/>
              <a:ext cx="379854" cy="16673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  <p:sp>
          <p:nvSpPr>
            <p:cNvPr id="37" name="Pfeil: Fünfeck 36">
              <a:extLst>
                <a:ext uri="{FF2B5EF4-FFF2-40B4-BE49-F238E27FC236}">
                  <a16:creationId xmlns:a16="http://schemas.microsoft.com/office/drawing/2014/main" id="{785E1EFD-59D8-448A-8369-EAC8C8F1CD20}"/>
                </a:ext>
              </a:extLst>
            </p:cNvPr>
            <p:cNvSpPr/>
            <p:nvPr/>
          </p:nvSpPr>
          <p:spPr>
            <a:xfrm>
              <a:off x="6552293" y="5280726"/>
              <a:ext cx="395999" cy="166739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3</a:t>
              </a: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6067F188-931F-4290-9FC0-B6E2A30F16CA}"/>
              </a:ext>
            </a:extLst>
          </p:cNvPr>
          <p:cNvSpPr/>
          <p:nvPr/>
        </p:nvSpPr>
        <p:spPr>
          <a:xfrm>
            <a:off x="2949988" y="5416215"/>
            <a:ext cx="817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Häufigkeit</a:t>
            </a:r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57867631-208B-4A0E-995C-03711AC2E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441602"/>
              </p:ext>
            </p:extLst>
          </p:nvPr>
        </p:nvGraphicFramePr>
        <p:xfrm>
          <a:off x="257683" y="2180590"/>
          <a:ext cx="5175451" cy="324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62D8F54-D410-4352-8F4B-0E619F8E6787}"/>
              </a:ext>
            </a:extLst>
          </p:cNvPr>
          <p:cNvGrpSpPr/>
          <p:nvPr/>
        </p:nvGrpSpPr>
        <p:grpSpPr>
          <a:xfrm>
            <a:off x="6517675" y="1997929"/>
            <a:ext cx="396000" cy="968122"/>
            <a:chOff x="6552293" y="4515608"/>
            <a:chExt cx="396000" cy="968122"/>
          </a:xfrm>
        </p:grpSpPr>
        <p:sp>
          <p:nvSpPr>
            <p:cNvPr id="20" name="Pfeil: Fünfeck 19">
              <a:extLst>
                <a:ext uri="{FF2B5EF4-FFF2-40B4-BE49-F238E27FC236}">
                  <a16:creationId xmlns:a16="http://schemas.microsoft.com/office/drawing/2014/main" id="{0AB7AA55-49A9-4384-B4FE-84ECCFA6546D}"/>
                </a:ext>
              </a:extLst>
            </p:cNvPr>
            <p:cNvSpPr/>
            <p:nvPr/>
          </p:nvSpPr>
          <p:spPr>
            <a:xfrm>
              <a:off x="6552293" y="4515608"/>
              <a:ext cx="396000" cy="16673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21" name="Pfeil: Fünfeck 20">
              <a:extLst>
                <a:ext uri="{FF2B5EF4-FFF2-40B4-BE49-F238E27FC236}">
                  <a16:creationId xmlns:a16="http://schemas.microsoft.com/office/drawing/2014/main" id="{ED23B7EE-DF85-4123-A273-6C7553C08A57}"/>
                </a:ext>
              </a:extLst>
            </p:cNvPr>
            <p:cNvSpPr/>
            <p:nvPr/>
          </p:nvSpPr>
          <p:spPr>
            <a:xfrm>
              <a:off x="6552293" y="4898167"/>
              <a:ext cx="379854" cy="16673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  <p:sp>
          <p:nvSpPr>
            <p:cNvPr id="25" name="Pfeil: Fünfeck 24">
              <a:extLst>
                <a:ext uri="{FF2B5EF4-FFF2-40B4-BE49-F238E27FC236}">
                  <a16:creationId xmlns:a16="http://schemas.microsoft.com/office/drawing/2014/main" id="{72D6D4D2-A807-4A19-9F02-3F20F7E532E3}"/>
                </a:ext>
              </a:extLst>
            </p:cNvPr>
            <p:cNvSpPr/>
            <p:nvPr/>
          </p:nvSpPr>
          <p:spPr>
            <a:xfrm>
              <a:off x="6552293" y="5316991"/>
              <a:ext cx="395999" cy="166739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38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Breitbild</PresentationFormat>
  <Paragraphs>75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Voigt</dc:creator>
  <cp:lastModifiedBy>Mareike Büttner</cp:lastModifiedBy>
  <cp:revision>22</cp:revision>
  <dcterms:created xsi:type="dcterms:W3CDTF">2021-09-14T08:01:16Z</dcterms:created>
  <dcterms:modified xsi:type="dcterms:W3CDTF">2024-07-11T09:48:02Z</dcterms:modified>
</cp:coreProperties>
</file>