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9" r:id="rId3"/>
    <p:sldId id="277" r:id="rId4"/>
    <p:sldId id="278" r:id="rId5"/>
    <p:sldId id="276" r:id="rId6"/>
    <p:sldId id="27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4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E7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394" autoAdjust="0"/>
  </p:normalViewPr>
  <p:slideViewPr>
    <p:cSldViewPr snapToGrid="0">
      <p:cViewPr varScale="1">
        <p:scale>
          <a:sx n="111" d="100"/>
          <a:sy n="111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Analyse%20GS-Merkmale\gs_merkmale_jung_alt_202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41-410C-8B2E-6AB49369CDFC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41-410C-8B2E-6AB49369CDFC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41-410C-8B2E-6AB49369CDFC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41-410C-8B2E-6AB49369CDFC}"/>
              </c:ext>
            </c:extLst>
          </c:dPt>
          <c:dLbls>
            <c:dLbl>
              <c:idx val="0"/>
              <c:layout>
                <c:manualLayout>
                  <c:x val="4.5030819107543286E-2"/>
                  <c:y val="3.486456833955274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41-410C-8B2E-6AB49369CDFC}"/>
                </c:ext>
              </c:extLst>
            </c:dLbl>
            <c:dLbl>
              <c:idx val="1"/>
              <c:layout>
                <c:manualLayout>
                  <c:x val="-5.0870569329139699E-2"/>
                  <c:y val="-3.466374432781233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69924887615527"/>
                      <c:h val="0.109069981583793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CA41-410C-8B2E-6AB49369CDFC}"/>
                </c:ext>
              </c:extLst>
            </c:dLbl>
            <c:dLbl>
              <c:idx val="2"/>
              <c:layout>
                <c:manualLayout>
                  <c:x val="-2.3254899132612587E-3"/>
                  <c:y val="2.7656211481852062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41-410C-8B2E-6AB49369CDFC}"/>
                </c:ext>
              </c:extLst>
            </c:dLbl>
            <c:dLbl>
              <c:idx val="3"/>
              <c:layout>
                <c:manualLayout>
                  <c:x val="6.2985118908374157E-3"/>
                  <c:y val="4.2287316535232725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79072994726615"/>
                      <c:h val="0.107044198895027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A41-410C-8B2E-6AB49369C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gs_merkmale_jung_alt_2023!$A$12:$A$15</c:f>
              <c:strCache>
                <c:ptCount val="4"/>
                <c:pt idx="0">
                  <c:v>Außerorts</c:v>
                </c:pt>
                <c:pt idx="1">
                  <c:v>Bundesautobahn</c:v>
                </c:pt>
                <c:pt idx="2">
                  <c:v>Innerorts</c:v>
                </c:pt>
                <c:pt idx="3">
                  <c:v>Verschiedene Ortslagen</c:v>
                </c:pt>
              </c:strCache>
            </c:strRef>
          </c:cat>
          <c:val>
            <c:numRef>
              <c:f>gs_merkmale_jung_alt_2023!$C$12:$C$15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74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41-410C-8B2E-6AB49369CD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311751305741654"/>
          <c:y val="4.3476095927500423E-2"/>
          <c:w val="0.60167476184108959"/>
          <c:h val="0.91304780814499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64-4E7B-9A48-570E06FE26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364-4E7B-9A48-570E06FE26B4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364-4E7B-9A48-570E06FE26B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364-4E7B-9A48-570E06FE26B4}"/>
              </c:ext>
            </c:extLst>
          </c:dPt>
          <c:dLbls>
            <c:dLbl>
              <c:idx val="0"/>
              <c:layout>
                <c:manualLayout>
                  <c:x val="6.1731002863731184E-2"/>
                  <c:y val="6.895178105724403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598904546942304"/>
                      <c:h val="0.166112700559289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364-4E7B-9A48-570E06FE26B4}"/>
                </c:ext>
              </c:extLst>
            </c:dLbl>
            <c:dLbl>
              <c:idx val="1"/>
              <c:layout>
                <c:manualLayout>
                  <c:x val="-4.2582928027733419E-2"/>
                  <c:y val="9.0278408843355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0">
                  <a:no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54894388120478"/>
                      <c:h val="0.169833440182244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364-4E7B-9A48-570E06FE26B4}"/>
                </c:ext>
              </c:extLst>
            </c:dLbl>
            <c:dLbl>
              <c:idx val="2"/>
              <c:layout>
                <c:manualLayout>
                  <c:x val="1.7632946936070135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16682485137885"/>
                      <c:h val="0.107752920469449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64-4E7B-9A48-570E06FE26B4}"/>
                </c:ext>
              </c:extLst>
            </c:dLbl>
            <c:dLbl>
              <c:idx val="3"/>
              <c:layout>
                <c:manualLayout>
                  <c:x val="-5.6319083242714592E-3"/>
                  <c:y val="-9.612883628631574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64-4E7B-9A48-570E06FE26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gs_merkmale_jung_alt_2023!$A$2:$A$5</c:f>
              <c:strCache>
                <c:ptCount val="4"/>
                <c:pt idx="0">
                  <c:v>Schwerwiegender Unfall mit Sachschaden</c:v>
                </c:pt>
                <c:pt idx="1">
                  <c:v>Unfall mit Leichtverletzten</c:v>
                </c:pt>
                <c:pt idx="2">
                  <c:v>Unfall mit Schwerverletzten</c:v>
                </c:pt>
                <c:pt idx="3">
                  <c:v>Verschiedene Unfallfolgen</c:v>
                </c:pt>
              </c:strCache>
            </c:strRef>
          </c:cat>
          <c:val>
            <c:numRef>
              <c:f>gs_merkmale_jung_alt_2023!$C$2:$C$5</c:f>
              <c:numCache>
                <c:formatCode>General</c:formatCode>
                <c:ptCount val="4"/>
                <c:pt idx="0">
                  <c:v>15</c:v>
                </c:pt>
                <c:pt idx="1">
                  <c:v>56</c:v>
                </c:pt>
                <c:pt idx="2">
                  <c:v>1</c:v>
                </c:pt>
                <c:pt idx="3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64-4E7B-9A48-570E06FE26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840486200257338"/>
          <c:y val="9.8103164332108833E-2"/>
          <c:w val="0.58967523704431346"/>
          <c:h val="0.8037936713357822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F1-47D5-B7F3-29CB33358368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1-47D5-B7F3-29CB3335836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9F1-47D5-B7F3-29CB33358368}"/>
              </c:ext>
            </c:extLst>
          </c:dPt>
          <c:dPt>
            <c:idx val="3"/>
            <c:bubble3D val="0"/>
            <c:spPr>
              <a:solidFill>
                <a:srgbClr val="99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9F1-47D5-B7F3-29CB33358368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9F1-47D5-B7F3-29CB33358368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9F1-47D5-B7F3-29CB33358368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9F1-47D5-B7F3-29CB33358368}"/>
              </c:ext>
            </c:extLst>
          </c:dPt>
          <c:dLbls>
            <c:dLbl>
              <c:idx val="0"/>
              <c:layout>
                <c:manualLayout>
                  <c:x val="2.2728476705215852E-2"/>
                  <c:y val="4.432823667124707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F1-47D5-B7F3-29CB33358368}"/>
                </c:ext>
              </c:extLst>
            </c:dLbl>
            <c:dLbl>
              <c:idx val="1"/>
              <c:layout>
                <c:manualLayout>
                  <c:x val="1.0590945855141311E-2"/>
                  <c:y val="-1.4858308200371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18181818181815"/>
                      <c:h val="4.3144226085312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9F1-47D5-B7F3-29CB33358368}"/>
                </c:ext>
              </c:extLst>
            </c:dLbl>
            <c:dLbl>
              <c:idx val="2"/>
              <c:layout>
                <c:manualLayout>
                  <c:x val="-4.4425826827242769E-2"/>
                  <c:y val="-6.7969859814394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b" anchorCtr="0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 err="1"/>
                      <a:t>Pkw-Fußgänger</a:t>
                    </a:r>
                    <a:r>
                      <a:rPr lang="en-US" dirty="0"/>
                      <a:t>*in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13678065054208"/>
                      <c:h val="0.10937211449676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9F1-47D5-B7F3-29CB33358368}"/>
                </c:ext>
              </c:extLst>
            </c:dLbl>
            <c:dLbl>
              <c:idx val="3"/>
              <c:layout>
                <c:manualLayout>
                  <c:x val="-0.21292865131629379"/>
                  <c:y val="-3.236659991161636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 algn="r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0775821496042"/>
                      <c:h val="0.109372114496768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9F1-47D5-B7F3-29CB33358368}"/>
                </c:ext>
              </c:extLst>
            </c:dLbl>
            <c:dLbl>
              <c:idx val="4"/>
              <c:layout>
                <c:manualLayout>
                  <c:x val="5.5840075623838706E-3"/>
                  <c:y val="-9.049153396785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     </a:t>
                    </a:r>
                    <a:fld id="{7B957AAC-B2F8-452B-939E-32D24EA938B2}" type="CATEGORYNAME">
                      <a:rPr lang="en-US" smtClean="0"/>
                      <a:pPr algn="l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[RUBRIKENNAME]</a:t>
                    </a:fld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9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782318598832363"/>
                      <c:h val="0.157133145752902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39F1-47D5-B7F3-29CB33358368}"/>
                </c:ext>
              </c:extLst>
            </c:dLbl>
            <c:dLbl>
              <c:idx val="6"/>
              <c:layout>
                <c:manualLayout>
                  <c:x val="5.1007981056050769E-4"/>
                  <c:y val="-6.6070348472876878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109585240671383"/>
                      <c:h val="0.157024403091482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9F1-47D5-B7F3-29CB333583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(gs_merkmale_jung_alt_2023!$A$45,gs_merkmale_jung_alt_2023!$A$48:$A$51)</c:f>
              <c:strCache>
                <c:ptCount val="5"/>
                <c:pt idx="0">
                  <c:v>Pkw, Pkw-Pkw</c:v>
                </c:pt>
                <c:pt idx="1">
                  <c:v>Pkw-Rad</c:v>
                </c:pt>
                <c:pt idx="2">
                  <c:v>Pkw-Fußgänger*innen</c:v>
                </c:pt>
                <c:pt idx="3">
                  <c:v>Pkw-Sonstiges Kfz.</c:v>
                </c:pt>
                <c:pt idx="4">
                  <c:v>Verschiedene Verkehrsbeteiligungen</c:v>
                </c:pt>
              </c:strCache>
            </c:strRef>
          </c:cat>
          <c:val>
            <c:numRef>
              <c:f>(gs_merkmale_jung_alt_2023!$F$45,gs_merkmale_jung_alt_2023!$F$48:$F$51)</c:f>
              <c:numCache>
                <c:formatCode>General</c:formatCode>
                <c:ptCount val="5"/>
                <c:pt idx="0">
                  <c:v>29.770992369999998</c:v>
                </c:pt>
                <c:pt idx="1">
                  <c:v>12.21374046</c:v>
                </c:pt>
                <c:pt idx="2">
                  <c:v>4.5801526719999996</c:v>
                </c:pt>
                <c:pt idx="3">
                  <c:v>2.2900763359999998</c:v>
                </c:pt>
                <c:pt idx="4">
                  <c:v>51.145038169999999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9F1-47D5-B7F3-29CB33358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462879616904111"/>
          <c:y val="5.9496708209930853E-2"/>
          <c:w val="0.70703819656367051"/>
          <c:h val="0.872832227774012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306-4767-A045-AD1ADFDD3A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306-4767-A045-AD1ADFDD3AA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306-4767-A045-AD1ADFDD3AA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306-4767-A045-AD1ADFDD3AA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306-4767-A045-AD1ADFDD3AAE}"/>
              </c:ext>
            </c:extLst>
          </c:dPt>
          <c:dPt>
            <c:idx val="6"/>
            <c:invertIfNegative val="0"/>
            <c:bubble3D val="0"/>
            <c:spPr>
              <a:solidFill>
                <a:sysClr val="windowText" lastClr="0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8D5-4C99-BC88-82C6943FCCD5}"/>
              </c:ext>
            </c:extLst>
          </c:dPt>
          <c:dPt>
            <c:idx val="7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B932-4F6C-B30B-34A90F60B5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gs_merkmale_jung_alt_2023!$A$23:$A$30</c:f>
              <c:strCache>
                <c:ptCount val="8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Überschreiten-Unfall</c:v>
                </c:pt>
                <c:pt idx="5">
                  <c:v>Unfall durch ruhenden Verkehr</c:v>
                </c:pt>
                <c:pt idx="6">
                  <c:v>Sonstiger Unfall</c:v>
                </c:pt>
                <c:pt idx="7">
                  <c:v>Verschiedene Unfalltypen</c:v>
                </c:pt>
              </c:strCache>
            </c:strRef>
          </c:cat>
          <c:val>
            <c:numRef>
              <c:f>gs_merkmale_jung_alt_2023!$C$23:$C$30</c:f>
              <c:numCache>
                <c:formatCode>General</c:formatCode>
                <c:ptCount val="8"/>
                <c:pt idx="0">
                  <c:v>3</c:v>
                </c:pt>
                <c:pt idx="1">
                  <c:v>14</c:v>
                </c:pt>
                <c:pt idx="2">
                  <c:v>15</c:v>
                </c:pt>
                <c:pt idx="3">
                  <c:v>59</c:v>
                </c:pt>
                <c:pt idx="4">
                  <c:v>1</c:v>
                </c:pt>
                <c:pt idx="5">
                  <c:v>3</c:v>
                </c:pt>
                <c:pt idx="6">
                  <c:v>6</c:v>
                </c:pt>
                <c:pt idx="7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06-4767-A045-AD1ADFDD3A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55857487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E7E6E6">
                <a:lumMod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66-4848-A8DB-F37171F014DD}"/>
              </c:ext>
            </c:extLst>
          </c:dPt>
          <c:dPt>
            <c:idx val="1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66-4848-A8DB-F37171F014DD}"/>
              </c:ext>
            </c:extLst>
          </c:dPt>
          <c:dPt>
            <c:idx val="2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66-4848-A8DB-F37171F014DD}"/>
              </c:ext>
            </c:extLst>
          </c:dPt>
          <c:dPt>
            <c:idx val="3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66-4848-A8DB-F37171F014DD}"/>
              </c:ext>
            </c:extLst>
          </c:dPt>
          <c:dPt>
            <c:idx val="4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66-4848-A8DB-F37171F014DD}"/>
              </c:ext>
            </c:extLst>
          </c:dPt>
          <c:dPt>
            <c:idx val="5"/>
            <c:invertIfNegative val="0"/>
            <c:bubble3D val="0"/>
            <c:spPr>
              <a:solidFill>
                <a:srgbClr val="E7E6E6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B66-4848-A8DB-F37171F014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(gs_merkmale_jung_alt_2023!$A$34:$A$37,gs_merkmale_jung_alt_2023!$A$39)</c:f>
              <c:strCache>
                <c:ptCount val="5"/>
                <c:pt idx="0">
                  <c:v>Abkommen von der Fahrbahn</c:v>
                </c:pt>
                <c:pt idx="1">
                  <c:v>Zusammenstoß mit einbiegendem/kreuzendem Fahrzeug</c:v>
                </c:pt>
                <c:pt idx="2">
                  <c:v>Zusammenstoß mit vorausfahrendem/wartendem Fahrzeug</c:v>
                </c:pt>
                <c:pt idx="3">
                  <c:v>Zusammenstoß anderer Art</c:v>
                </c:pt>
                <c:pt idx="4">
                  <c:v>Verschiedene Unfallarten</c:v>
                </c:pt>
              </c:strCache>
            </c:strRef>
          </c:cat>
          <c:val>
            <c:numRef>
              <c:f>(gs_merkmale_jung_alt_2023!$C$34:$C$37,gs_merkmale_jung_alt_2023!$C$39)</c:f>
              <c:numCache>
                <c:formatCode>General</c:formatCode>
                <c:ptCount val="5"/>
                <c:pt idx="0">
                  <c:v>2</c:v>
                </c:pt>
                <c:pt idx="1">
                  <c:v>79</c:v>
                </c:pt>
                <c:pt idx="2">
                  <c:v>13</c:v>
                </c:pt>
                <c:pt idx="3">
                  <c:v>10</c:v>
                </c:pt>
                <c:pt idx="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B66-4848-A8DB-F37171F014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55857487"/>
        <c:crosses val="max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222FA-BF94-4045-9B40-7DF9B0BCF6C2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67D6F-CF3F-466B-92EB-26FFA23A8F7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5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14 % (n=18) ausschließlich Unfälle mit schwerwiegendem Sachschaden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27 % (n=36) ausschließlich Unfälle mit Leichtverletzten 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   2 %(n=  3) ausschließlich Unfälle mit Schwerverletzten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200" dirty="0"/>
              <a:t>57 % (n=74) Unfälle mit versch. Unfallfolgen</a:t>
            </a:r>
          </a:p>
          <a:p>
            <a:endParaRPr lang="de-DE" dirty="0"/>
          </a:p>
          <a:p>
            <a:endParaRPr lang="de-DE" dirty="0"/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53 % (n=69) ereigneten sich innerhalb geschlossener Ortschaften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15 % (n=20) ereigneten sich außerhalb geschlossener Ortschaften 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27 % (n=35) ereigneten sich auf Bundesautobahnen</a:t>
            </a:r>
          </a:p>
          <a:p>
            <a:pPr marL="628650" lvl="1" indent="-1714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5 % (n=  7) versch. Ortslagen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384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367D6F-CF3F-466B-92EB-26FFA23A8F7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0681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879396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0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Gefahrenstrecken älterer Fahrer*innen 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2" name="Grafik 1">
            <a:extLst>
              <a:ext uri="{FF2B5EF4-FFF2-40B4-BE49-F238E27FC236}">
                <a16:creationId xmlns:a16="http://schemas.microsoft.com/office/drawing/2014/main" id="{830C34D1-B897-471A-9FEF-7D9880DCEB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55" t="8368"/>
          <a:stretch/>
        </p:blipFill>
        <p:spPr>
          <a:xfrm>
            <a:off x="6764259" y="2891498"/>
            <a:ext cx="4249726" cy="22591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85A7C56-AD07-472A-BD0A-0A00BC3800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 r="2881"/>
          <a:stretch/>
        </p:blipFill>
        <p:spPr>
          <a:xfrm>
            <a:off x="3032532" y="2891498"/>
            <a:ext cx="3800190" cy="225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95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3" y="1549219"/>
            <a:ext cx="8577807" cy="3759563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 weisen Gefahrenstrecken von älteren                  Fahre*innen auf?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Gefahrenstrecken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Bei einer </a:t>
            </a:r>
            <a:r>
              <a:rPr lang="de-DE" sz="1600" b="1" dirty="0"/>
              <a:t>Gefahrenstrecke von älteren Fahrer*innen</a:t>
            </a:r>
            <a:r>
              <a:rPr lang="de-DE" sz="1600" dirty="0"/>
              <a:t> handelt es sich um eine Strecke, auf der innerhalb von drei Jahren mindestens zwei durch ältere Fahrer*innen (75+) verursachte Unfälle (mit Personenschaden oder schweren Sachschäden) des gleichen Unfalltyps und/oder der gleichen Unfallart registriert wurden, die innerorts nicht mehr als 50 Meter und außerorts nicht mehr als 200 Meter auseinander liegen.</a:t>
            </a:r>
          </a:p>
          <a:p>
            <a:pPr marL="0" indent="0">
              <a:spcAft>
                <a:spcPts val="600"/>
              </a:spcAft>
              <a:buNone/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Im Rahmen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„Verkehrsbeteiligung“, „Unfalltyp“, „Unfallart“, „Unfallursache“ und „Unfallfolgen“ ausgewertet.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2C6C9A-E4B7-420F-92EC-0538E2B060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786" y="183515"/>
            <a:ext cx="677283" cy="57975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86AD372-33BC-4CA9-9DF6-9E0D7FBF2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79" y="1981440"/>
            <a:ext cx="1994890" cy="177811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0BFD71D-F32B-4463-8872-4DED7E7F1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3535" y="2872932"/>
            <a:ext cx="1994890" cy="177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0EC488B3-9EC1-4036-A4B4-C7C1FDA475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724392"/>
              </p:ext>
            </p:extLst>
          </p:nvPr>
        </p:nvGraphicFramePr>
        <p:xfrm>
          <a:off x="5636374" y="2323150"/>
          <a:ext cx="6262511" cy="3552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Diagramm 20">
            <a:extLst>
              <a:ext uri="{FF2B5EF4-FFF2-40B4-BE49-F238E27FC236}">
                <a16:creationId xmlns:a16="http://schemas.microsoft.com/office/drawing/2014/main" id="{1FFDDD12-37B9-4F26-B6CA-9BE2443F05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013578"/>
              </p:ext>
            </p:extLst>
          </p:nvPr>
        </p:nvGraphicFramePr>
        <p:xfrm>
          <a:off x="624068" y="2427345"/>
          <a:ext cx="4876156" cy="321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älterer Fahrer*innen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080293"/>
            <a:ext cx="11337786" cy="1450842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600" dirty="0"/>
              <a:t>Für die ältere*innen Fahrer wurden </a:t>
            </a:r>
            <a:r>
              <a:rPr lang="de-DE" sz="1600" b="1" dirty="0"/>
              <a:t>131 Gefahrenstrecken </a:t>
            </a:r>
            <a:r>
              <a:rPr lang="de-DE" sz="1600" dirty="0"/>
              <a:t>im Zeitraum von 2021 bis 2023 registriert.</a:t>
            </a:r>
          </a:p>
          <a:p>
            <a:pPr>
              <a:spcAft>
                <a:spcPts val="600"/>
              </a:spcAft>
            </a:pPr>
            <a:r>
              <a:rPr lang="de-DE" sz="1600" dirty="0"/>
              <a:t>Diese weisen folgende Merkmale auf: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6354550" y="2207241"/>
            <a:ext cx="1191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Ortslage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4D0645-A3FD-42FF-B7F4-8F8152E714F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786" y="183515"/>
            <a:ext cx="677283" cy="579755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6AADD5A-51A2-40DA-88EA-23C12128D35F}"/>
              </a:ext>
            </a:extLst>
          </p:cNvPr>
          <p:cNvSpPr txBox="1"/>
          <p:nvPr/>
        </p:nvSpPr>
        <p:spPr>
          <a:xfrm>
            <a:off x="3072944" y="2732221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11%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3D5A940-EFD0-4454-B017-199FF611CAA3}"/>
              </a:ext>
            </a:extLst>
          </p:cNvPr>
          <p:cNvSpPr txBox="1"/>
          <p:nvPr/>
        </p:nvSpPr>
        <p:spPr>
          <a:xfrm>
            <a:off x="3696369" y="442208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43%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80A2AE3-9929-457E-AB39-7CCFA2AFEA54}"/>
              </a:ext>
            </a:extLst>
          </p:cNvPr>
          <p:cNvSpPr txBox="1"/>
          <p:nvPr/>
        </p:nvSpPr>
        <p:spPr>
          <a:xfrm>
            <a:off x="2318259" y="5500708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17588F6-FBFB-4386-9BF3-C783D591FBBE}"/>
              </a:ext>
            </a:extLst>
          </p:cNvPr>
          <p:cNvSpPr txBox="1"/>
          <p:nvPr/>
        </p:nvSpPr>
        <p:spPr>
          <a:xfrm>
            <a:off x="1582968" y="3808870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45%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BBF2029-6DBB-46F1-9B17-6B50BC3F313C}"/>
              </a:ext>
            </a:extLst>
          </p:cNvPr>
          <p:cNvSpPr txBox="1"/>
          <p:nvPr/>
        </p:nvSpPr>
        <p:spPr>
          <a:xfrm>
            <a:off x="7607865" y="438740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56%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0D0250B-4935-45C9-9657-1B0A11E521F6}"/>
              </a:ext>
            </a:extLst>
          </p:cNvPr>
          <p:cNvSpPr txBox="1"/>
          <p:nvPr/>
        </p:nvSpPr>
        <p:spPr>
          <a:xfrm>
            <a:off x="9576308" y="4077726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22%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B1D6C554-249D-4E56-AE5E-47B63BBE412F}"/>
              </a:ext>
            </a:extLst>
          </p:cNvPr>
          <p:cNvSpPr txBox="1"/>
          <p:nvPr/>
        </p:nvSpPr>
        <p:spPr>
          <a:xfrm>
            <a:off x="8299124" y="2848158"/>
            <a:ext cx="375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7%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217FCA6-8D61-4CC3-AFDF-DAC2986355BD}"/>
              </a:ext>
            </a:extLst>
          </p:cNvPr>
          <p:cNvSpPr/>
          <p:nvPr/>
        </p:nvSpPr>
        <p:spPr>
          <a:xfrm>
            <a:off x="464714" y="2207241"/>
            <a:ext cx="12666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2854F57-C968-43DB-8C06-6944CEEB5707}"/>
              </a:ext>
            </a:extLst>
          </p:cNvPr>
          <p:cNvSpPr txBox="1"/>
          <p:nvPr/>
        </p:nvSpPr>
        <p:spPr>
          <a:xfrm>
            <a:off x="9122338" y="2986657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/>
              <a:t>15%</a:t>
            </a:r>
          </a:p>
        </p:txBody>
      </p:sp>
    </p:spTree>
    <p:extLst>
      <p:ext uri="{BB962C8B-B14F-4D97-AF65-F5344CB8AC3E}">
        <p14:creationId xmlns:p14="http://schemas.microsoft.com/office/powerpoint/2010/main" val="1610303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6B173057-8E9E-428E-B8EB-7ACED286F1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345067"/>
              </p:ext>
            </p:extLst>
          </p:nvPr>
        </p:nvGraphicFramePr>
        <p:xfrm>
          <a:off x="6621178" y="1647312"/>
          <a:ext cx="5348578" cy="3923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älterer Fahrer*innen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4" y="1080292"/>
            <a:ext cx="11337786" cy="718161"/>
          </a:xfrm>
        </p:spPr>
        <p:txBody>
          <a:bodyPr anchor="t">
            <a:normAutofit/>
          </a:bodyPr>
          <a:lstStyle/>
          <a:p>
            <a:pPr lvl="1"/>
            <a:endParaRPr lang="de-DE" sz="1200" dirty="0"/>
          </a:p>
          <a:p>
            <a:endParaRPr lang="de-DE" sz="16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C4D0645-A3FD-42FF-B7F4-8F8152E714F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786" y="183515"/>
            <a:ext cx="677283" cy="57975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10B157F-1786-4804-95BA-7B3C94014799}"/>
              </a:ext>
            </a:extLst>
          </p:cNvPr>
          <p:cNvSpPr/>
          <p:nvPr/>
        </p:nvSpPr>
        <p:spPr>
          <a:xfrm>
            <a:off x="222244" y="1080292"/>
            <a:ext cx="6558572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Verkehrsbeteiligung</a:t>
            </a:r>
          </a:p>
          <a:p>
            <a:pPr>
              <a:spcAft>
                <a:spcPts val="600"/>
              </a:spcAft>
            </a:pPr>
            <a:endParaRPr lang="de-DE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wurde betrachtet, welche Art der Verkehrsbeteiligung die einzelnen Unfälle der Gefahrenstrecken aufwiesen: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zeigt sich, dass es Gefahrenstrecken gibt, auf denen beispielsweise nur Pkw-Fahrer*innen an den Unfällen beteiligt sind bzw. auf denen die Unfallsituationen immer zwischen gleichen Verkehrsteilnehmer*innen auftraten (z. B. immer zwischen Pkw- und Fahrradfahrer*innen).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Es gibt aber auch Gefahrenstrecken, auf denen sich die Art der Verkehrsbeteiligung in den einzelnen Unfällen der Gefahrenstrecke unterscheidet; beispielsweise waren an einem Unfall zwei Pkw-Fahrer*innen beteiligt, in einem anderen Unfall kollidierte ein Pkw mit einem Fahrrad. </a:t>
            </a:r>
            <a:endParaRPr lang="de-DE" sz="1400" b="1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2EFE78E-BFAC-47F2-B128-97382C62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1959" y="4180720"/>
            <a:ext cx="2019101" cy="13460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CFBD0FA-99C8-4F89-92B6-15409BFDF0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180" y="4180720"/>
            <a:ext cx="2019102" cy="1346068"/>
          </a:xfrm>
          <a:prstGeom prst="rect">
            <a:avLst/>
          </a:prstGeom>
        </p:spPr>
      </p:pic>
      <p:sp>
        <p:nvSpPr>
          <p:cNvPr id="14" name="Textfeld 1">
            <a:extLst>
              <a:ext uri="{FF2B5EF4-FFF2-40B4-BE49-F238E27FC236}">
                <a16:creationId xmlns:a16="http://schemas.microsoft.com/office/drawing/2014/main" id="{6FA6AE0E-C3FE-4E7F-841C-E626C022F7FE}"/>
              </a:ext>
            </a:extLst>
          </p:cNvPr>
          <p:cNvSpPr txBox="1"/>
          <p:nvPr/>
        </p:nvSpPr>
        <p:spPr>
          <a:xfrm>
            <a:off x="10251968" y="4297023"/>
            <a:ext cx="653409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cs typeface="Arial" panose="020B0604020202020204" pitchFamily="34" charset="0"/>
              </a:rPr>
              <a:t>12%</a:t>
            </a:r>
          </a:p>
        </p:txBody>
      </p:sp>
      <p:sp>
        <p:nvSpPr>
          <p:cNvPr id="15" name="Textfeld 1">
            <a:extLst>
              <a:ext uri="{FF2B5EF4-FFF2-40B4-BE49-F238E27FC236}">
                <a16:creationId xmlns:a16="http://schemas.microsoft.com/office/drawing/2014/main" id="{3ED13655-2DC3-49E1-8C82-2F964DF2661B}"/>
              </a:ext>
            </a:extLst>
          </p:cNvPr>
          <p:cNvSpPr txBox="1"/>
          <p:nvPr/>
        </p:nvSpPr>
        <p:spPr>
          <a:xfrm>
            <a:off x="9513989" y="5217780"/>
            <a:ext cx="653409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cs typeface="Arial" panose="020B0604020202020204" pitchFamily="34" charset="0"/>
              </a:rPr>
              <a:t>2%</a:t>
            </a:r>
          </a:p>
        </p:txBody>
      </p:sp>
      <p:sp>
        <p:nvSpPr>
          <p:cNvPr id="16" name="Textfeld 1">
            <a:extLst>
              <a:ext uri="{FF2B5EF4-FFF2-40B4-BE49-F238E27FC236}">
                <a16:creationId xmlns:a16="http://schemas.microsoft.com/office/drawing/2014/main" id="{517BE916-2FEA-439B-815B-82D6BED08F66}"/>
              </a:ext>
            </a:extLst>
          </p:cNvPr>
          <p:cNvSpPr txBox="1"/>
          <p:nvPr/>
        </p:nvSpPr>
        <p:spPr>
          <a:xfrm>
            <a:off x="9793558" y="4782795"/>
            <a:ext cx="460340" cy="26526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cs typeface="Arial" panose="020B0604020202020204" pitchFamily="34" charset="0"/>
              </a:rPr>
              <a:t>5%</a:t>
            </a:r>
          </a:p>
        </p:txBody>
      </p:sp>
      <p:sp>
        <p:nvSpPr>
          <p:cNvPr id="17" name="Textfeld 1">
            <a:extLst>
              <a:ext uri="{FF2B5EF4-FFF2-40B4-BE49-F238E27FC236}">
                <a16:creationId xmlns:a16="http://schemas.microsoft.com/office/drawing/2014/main" id="{DEDB6C57-DFA0-478A-9046-3FC18B3A7970}"/>
              </a:ext>
            </a:extLst>
          </p:cNvPr>
          <p:cNvSpPr txBox="1"/>
          <p:nvPr/>
        </p:nvSpPr>
        <p:spPr>
          <a:xfrm>
            <a:off x="10397568" y="3014697"/>
            <a:ext cx="538554" cy="19871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cs typeface="Arial" panose="020B0604020202020204" pitchFamily="34" charset="0"/>
              </a:rPr>
              <a:t>30%</a:t>
            </a:r>
          </a:p>
        </p:txBody>
      </p:sp>
      <p:sp>
        <p:nvSpPr>
          <p:cNvPr id="18" name="Textfeld 1">
            <a:extLst>
              <a:ext uri="{FF2B5EF4-FFF2-40B4-BE49-F238E27FC236}">
                <a16:creationId xmlns:a16="http://schemas.microsoft.com/office/drawing/2014/main" id="{538D5D32-B863-449D-A67E-0D995B397B04}"/>
              </a:ext>
            </a:extLst>
          </p:cNvPr>
          <p:cNvSpPr txBox="1"/>
          <p:nvPr/>
        </p:nvSpPr>
        <p:spPr>
          <a:xfrm>
            <a:off x="8010080" y="3361109"/>
            <a:ext cx="579111" cy="29401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cs typeface="Arial" panose="020B0604020202020204" pitchFamily="34" charset="0"/>
              </a:rPr>
              <a:t>51%</a:t>
            </a:r>
          </a:p>
        </p:txBody>
      </p:sp>
    </p:spTree>
    <p:extLst>
      <p:ext uri="{BB962C8B-B14F-4D97-AF65-F5344CB8AC3E}">
        <p14:creationId xmlns:p14="http://schemas.microsoft.com/office/powerpoint/2010/main" val="1010126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F0E4E503-B9C9-428A-A9A5-58CF20E127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1926630"/>
              </p:ext>
            </p:extLst>
          </p:nvPr>
        </p:nvGraphicFramePr>
        <p:xfrm>
          <a:off x="369180" y="1556387"/>
          <a:ext cx="6149061" cy="341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älterer Fahrer*innen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969757" cy="4698125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424756" y="1081318"/>
            <a:ext cx="9989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Unfalltyp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C4D0645-A3FD-42FF-B7F4-8F8152E714F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786" y="183515"/>
            <a:ext cx="677283" cy="57975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0B8B9F4-4A94-4DBC-B7CD-78231A7FD5EE}"/>
              </a:ext>
            </a:extLst>
          </p:cNvPr>
          <p:cNvSpPr txBox="1"/>
          <p:nvPr/>
        </p:nvSpPr>
        <p:spPr>
          <a:xfrm>
            <a:off x="3443710" y="5079397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9AC842B-FF01-4144-94A4-F08E71946811}"/>
              </a:ext>
            </a:extLst>
          </p:cNvPr>
          <p:cNvSpPr txBox="1"/>
          <p:nvPr/>
        </p:nvSpPr>
        <p:spPr>
          <a:xfrm>
            <a:off x="7002892" y="2082104"/>
            <a:ext cx="496686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knapp der Hälfte der 131 Gefahrenstrecken von älteren Fahrer*innen ereigneten sich Einbiegen/Kreuzen-Unfälle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 etwa jedem neunten Unfall handelte es sich um einen Abbiege-Unfall oder einen Unfall im Längsunfall.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30 Gefahrenstrecken ereigneten sich Unfälle verschiedener Unfalltypen.</a:t>
            </a: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705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Gefahrenstrecken älterer FahrerInnen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969757" cy="4698125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3124BFA-D5EC-48B8-891C-252EBD962615}"/>
              </a:ext>
            </a:extLst>
          </p:cNvPr>
          <p:cNvSpPr txBox="1"/>
          <p:nvPr/>
        </p:nvSpPr>
        <p:spPr>
          <a:xfrm>
            <a:off x="289261" y="7180316"/>
            <a:ext cx="11747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Bei Gefahrenstrecken älterer Fahrer führen also vor allem Zusammenstöße mit einbiegenden/kreuzenden Fahrzeugen zu Konfliktsituationen.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C4D0645-A3FD-42FF-B7F4-8F8152E714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786" y="183515"/>
            <a:ext cx="677283" cy="57975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0B8B9F4-4A94-4DBC-B7CD-78231A7FD5EE}"/>
              </a:ext>
            </a:extLst>
          </p:cNvPr>
          <p:cNvSpPr txBox="1"/>
          <p:nvPr/>
        </p:nvSpPr>
        <p:spPr>
          <a:xfrm>
            <a:off x="4091293" y="5222330"/>
            <a:ext cx="1437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b="1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88B7CAC-F586-4933-B10C-2B6FFC357E7A}"/>
              </a:ext>
            </a:extLst>
          </p:cNvPr>
          <p:cNvSpPr/>
          <p:nvPr/>
        </p:nvSpPr>
        <p:spPr>
          <a:xfrm>
            <a:off x="8839800" y="5699791"/>
            <a:ext cx="335220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* Bei den Unfallursachen waren Mehrfachnennungen möglich.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0C02C21E-79E5-4C5B-B929-692F87CDCFF8}"/>
              </a:ext>
            </a:extLst>
          </p:cNvPr>
          <p:cNvSpPr/>
          <p:nvPr/>
        </p:nvSpPr>
        <p:spPr>
          <a:xfrm>
            <a:off x="383252" y="1172014"/>
            <a:ext cx="106579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Unfallart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01D2DE-144D-43FF-A861-4792703D0246}"/>
              </a:ext>
            </a:extLst>
          </p:cNvPr>
          <p:cNvSpPr txBox="1"/>
          <p:nvPr/>
        </p:nvSpPr>
        <p:spPr>
          <a:xfrm>
            <a:off x="7451386" y="1542037"/>
            <a:ext cx="47406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Unfalltypen spiegeln sich auch in den entsprechenden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Unfallarten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wider: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79 Gefahrenstrecken kam es ausschließlich  zum Zusammenstoß mit einem einbiegenden/kreuzenden Fzg. oder mit einem vorausfahrenden/wartenden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Fzg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Zudem wurden auf 27 Gefahrenstrecken verschiedene Unfallarten registriert.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Zu den häufigsten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Unfallursachen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* zählte Fehlverhalten in den Bereichen: 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Vorfahrt/Vorrang (n = 201)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Sicherheitsabstand (n = 38)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eriod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Verhalten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ggü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 Fußgänger*innen (n = 13)</a:t>
            </a:r>
          </a:p>
          <a:p>
            <a:pPr lvl="1"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spcAft>
                <a:spcPts val="600"/>
              </a:spcAft>
            </a:pP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140AAECE-0FBD-4D3D-BBAC-D73E312394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432754"/>
              </p:ext>
            </p:extLst>
          </p:nvPr>
        </p:nvGraphicFramePr>
        <p:xfrm>
          <a:off x="33023" y="1578092"/>
          <a:ext cx="6422426" cy="3549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434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Breitbild</PresentationFormat>
  <Paragraphs>84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37</cp:revision>
  <dcterms:created xsi:type="dcterms:W3CDTF">2021-09-14T08:01:16Z</dcterms:created>
  <dcterms:modified xsi:type="dcterms:W3CDTF">2024-07-11T08:57:58Z</dcterms:modified>
</cp:coreProperties>
</file>