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1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94" autoAdjust="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Analyse%20GS-Merkmale\gs_merkmale_jung_alt_2023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Analyse%20GS-Merkmale\gs_merkmale_jung_alt_2023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Analyse%20GS-Merkmale\gs_merkmale_jung_alt_2023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Analyse%20GS-Merkmale\gs_merkmale_jung_alt_2023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8-4641-A74B-8BEC0F7336A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8-4641-A74B-8BEC0F7336A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8-4641-A74B-8BEC0F7336A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8-4641-A74B-8BEC0F7336AB}"/>
              </c:ext>
            </c:extLst>
          </c:dPt>
          <c:dLbls>
            <c:dLbl>
              <c:idx val="0"/>
              <c:layout>
                <c:manualLayout>
                  <c:x val="2.2723477680062245E-2"/>
                  <c:y val="5.988656274307348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98-4641-A74B-8BEC0F7336AB}"/>
                </c:ext>
              </c:extLst>
            </c:dLbl>
            <c:dLbl>
              <c:idx val="1"/>
              <c:layout>
                <c:manualLayout>
                  <c:x val="-2.1999473300313528E-3"/>
                  <c:y val="-4.53874433143308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69924887615527"/>
                      <c:h val="0.10906998158379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98-4641-A74B-8BEC0F7336AB}"/>
                </c:ext>
              </c:extLst>
            </c:dLbl>
            <c:dLbl>
              <c:idx val="2"/>
              <c:layout>
                <c:manualLayout>
                  <c:x val="-2.3254899132612587E-3"/>
                  <c:y val="2.76562114818520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98-4641-A74B-8BEC0F7336AB}"/>
                </c:ext>
              </c:extLst>
            </c:dLbl>
            <c:dLbl>
              <c:idx val="3"/>
              <c:layout>
                <c:manualLayout>
                  <c:x val="8.3263946711074101E-3"/>
                  <c:y val="1.72651933701657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79072994726615"/>
                      <c:h val="0.10704419889502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398-4641-A74B-8BEC0F733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gs_merkmale_jung_alt_2023!$A$12:$A$15</c:f>
              <c:strCache>
                <c:ptCount val="4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  <c:pt idx="3">
                  <c:v>Verschiedene Ortslagen</c:v>
                </c:pt>
              </c:strCache>
            </c:strRef>
          </c:cat>
          <c:val>
            <c:numRef>
              <c:f>gs_merkmale_jung_alt_2023!$E$12:$E$15</c:f>
              <c:numCache>
                <c:formatCode>General</c:formatCode>
                <c:ptCount val="4"/>
                <c:pt idx="0">
                  <c:v>33</c:v>
                </c:pt>
                <c:pt idx="1">
                  <c:v>24</c:v>
                </c:pt>
                <c:pt idx="2">
                  <c:v>40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8-4641-A74B-8BEC0F733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6331389763582"/>
          <c:y val="7.5363440687224906E-2"/>
          <c:w val="0.54853264235123012"/>
          <c:h val="0.907889128048947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C0-411E-9EAA-0001549222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C0-411E-9EAA-0001549222A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C0-411E-9EAA-0001549222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C0-411E-9EAA-0001549222AB}"/>
              </c:ext>
            </c:extLst>
          </c:dPt>
          <c:dLbls>
            <c:dLbl>
              <c:idx val="0"/>
              <c:layout>
                <c:manualLayout>
                  <c:x val="6.360219636063194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956982858435848"/>
                      <c:h val="0.13522792495700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C0-411E-9EAA-0001549222AB}"/>
                </c:ext>
              </c:extLst>
            </c:dLbl>
            <c:dLbl>
              <c:idx val="1"/>
              <c:layout>
                <c:manualLayout>
                  <c:x val="9.778322218874055E-3"/>
                  <c:y val="1.1230976585307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0-411E-9EAA-0001549222AB}"/>
                </c:ext>
              </c:extLst>
            </c:dLbl>
            <c:dLbl>
              <c:idx val="2"/>
              <c:layout>
                <c:manualLayout>
                  <c:x val="4.8307053887590733E-2"/>
                  <c:y val="3.8952224634324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26683291770574"/>
                      <c:h val="0.10848269477993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C0-411E-9EAA-0001549222AB}"/>
                </c:ext>
              </c:extLst>
            </c:dLbl>
            <c:dLbl>
              <c:idx val="3"/>
              <c:layout>
                <c:manualLayout>
                  <c:x val="-5.6319083242714592E-3"/>
                  <c:y val="-9.61288362863157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0-411E-9EAA-000154922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gs_merkmale_jung_alt_2023!$A$2:$A$5</c:f>
              <c:strCache>
                <c:ptCount val="4"/>
                <c:pt idx="0">
                  <c:v>Schwerwiegender Unfall mit Sachschaden</c:v>
                </c:pt>
                <c:pt idx="1">
                  <c:v>Unfall mit Leichtverletzten</c:v>
                </c:pt>
                <c:pt idx="2">
                  <c:v>Unfall mit Schwerverletzten</c:v>
                </c:pt>
                <c:pt idx="3">
                  <c:v>Verschiedene Unfallfolgen</c:v>
                </c:pt>
              </c:strCache>
            </c:strRef>
          </c:cat>
          <c:val>
            <c:numRef>
              <c:f>gs_merkmale_jung_alt_2023!$B$2:$B$5</c:f>
              <c:numCache>
                <c:formatCode>General</c:formatCode>
                <c:ptCount val="4"/>
                <c:pt idx="0">
                  <c:v>11</c:v>
                </c:pt>
                <c:pt idx="1">
                  <c:v>52</c:v>
                </c:pt>
                <c:pt idx="2">
                  <c:v>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C0-411E-9EAA-0001549222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B-4F88-BAE9-D5CDF553ABF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B-4F88-BAE9-D5CDF553ABF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B-4F88-BAE9-D5CDF553ABF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3B-4F88-BAE9-D5CDF553AB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3B-4F88-BAE9-D5CDF553AB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3B-4F88-BAE9-D5CDF553ABFB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F3B-4F88-BAE9-D5CDF553ABFB}"/>
              </c:ext>
            </c:extLst>
          </c:dPt>
          <c:dLbls>
            <c:dLbl>
              <c:idx val="0"/>
              <c:layout>
                <c:manualLayout>
                  <c:x val="-2.2924100779538408E-3"/>
                  <c:y val="-2.030715018754143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B-4F88-BAE9-D5CDF553ABFB}"/>
                </c:ext>
              </c:extLst>
            </c:dLbl>
            <c:dLbl>
              <c:idx val="1"/>
              <c:layout>
                <c:manualLayout>
                  <c:x val="4.3860031952754307E-2"/>
                  <c:y val="1.6793894604366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93393215004704E-2"/>
                      <c:h val="4.8165786676295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3B-4F88-BAE9-D5CDF553ABFB}"/>
                </c:ext>
              </c:extLst>
            </c:dLbl>
            <c:dLbl>
              <c:idx val="2"/>
              <c:layout>
                <c:manualLayout>
                  <c:x val="3.7672410411608077E-2"/>
                  <c:y val="4.555633903244794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B-4F88-BAE9-D5CDF553ABFB}"/>
                </c:ext>
              </c:extLst>
            </c:dLbl>
            <c:dLbl>
              <c:idx val="3"/>
              <c:layout>
                <c:manualLayout>
                  <c:x val="-1.8171229587359967E-2"/>
                  <c:y val="3.61830556243729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3B-4F88-BAE9-D5CDF553ABFB}"/>
                </c:ext>
              </c:extLst>
            </c:dLbl>
            <c:dLbl>
              <c:idx val="6"/>
              <c:layout>
                <c:manualLayout>
                  <c:x val="2.9681659818722363E-2"/>
                  <c:y val="-0.2321405201060707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09585240671383"/>
                      <c:h val="0.15702440309148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F3B-4F88-BAE9-D5CDF553A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gs_merkmale_jung_alt_2023!$A$45:$A$51</c:f>
              <c:strCache>
                <c:ptCount val="7"/>
                <c:pt idx="0">
                  <c:v>Pkw, Pkw-Pkw</c:v>
                </c:pt>
                <c:pt idx="1">
                  <c:v>Krad</c:v>
                </c:pt>
                <c:pt idx="2">
                  <c:v>Pkw-Krad</c:v>
                </c:pt>
                <c:pt idx="3">
                  <c:v>Pkw-Rad</c:v>
                </c:pt>
                <c:pt idx="4">
                  <c:v>Pkw-Fußgänger*innen</c:v>
                </c:pt>
                <c:pt idx="5">
                  <c:v>Pkw-Sonstiges Kfz.</c:v>
                </c:pt>
                <c:pt idx="6">
                  <c:v>Verschiedene Verkehrsbeteiligungen</c:v>
                </c:pt>
              </c:strCache>
            </c:strRef>
          </c:cat>
          <c:val>
            <c:numRef>
              <c:f>gs_merkmale_jung_alt_2023!$B$45:$B$51</c:f>
              <c:numCache>
                <c:formatCode>General</c:formatCode>
                <c:ptCount val="7"/>
                <c:pt idx="0">
                  <c:v>69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3B-4F88-BAE9-D5CDF553A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8-4FBB-BB63-37C87D72B0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8-4FBB-BB63-37C87D72B0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08-4FBB-BB63-37C87D72B09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08-4FBB-BB63-37C87D72B09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08-4FBB-BB63-37C87D72B09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08-4FBB-BB63-37C87D72B0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gs_merkmale_jung_alt_2023!$A$23:$A$28</c:f>
              <c:strCache>
                <c:ptCount val="6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Sonstiger Unfall</c:v>
                </c:pt>
                <c:pt idx="5">
                  <c:v>Verschiedene Unfalltypen</c:v>
                </c:pt>
              </c:strCache>
            </c:strRef>
          </c:cat>
          <c:val>
            <c:numRef>
              <c:f>gs_merkmale_jung_alt_2023!$B$23:$B$28</c:f>
              <c:numCache>
                <c:formatCode>General</c:formatCode>
                <c:ptCount val="6"/>
                <c:pt idx="0">
                  <c:v>55</c:v>
                </c:pt>
                <c:pt idx="1">
                  <c:v>23</c:v>
                </c:pt>
                <c:pt idx="2">
                  <c:v>19</c:v>
                </c:pt>
                <c:pt idx="3">
                  <c:v>28</c:v>
                </c:pt>
                <c:pt idx="4">
                  <c:v>4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08-4FBB-BB63-37C87D72B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5857487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gs_merkmale_jung_alt_2023!$B$33</c:f>
              <c:strCache>
                <c:ptCount val="1"/>
                <c:pt idx="0">
                  <c:v>junge Fahrer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B-4E2E-9992-9FFE60254B55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B-4E2E-9992-9FFE60254B55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B-4E2E-9992-9FFE60254B55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B-4E2E-9992-9FFE60254B55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AB-4E2E-9992-9FFE60254B55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AB-4E2E-9992-9FFE60254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gs_merkmale_jung_alt_2023!$A$34:$A$39</c:f>
              <c:strCache>
                <c:ptCount val="6"/>
                <c:pt idx="0">
                  <c:v>Abkommen von der Fahrbahn</c:v>
                </c:pt>
                <c:pt idx="1">
                  <c:v>Zusammenstoß mit einbiegendem/kreuzendem Fahrzeug</c:v>
                </c:pt>
                <c:pt idx="2">
                  <c:v>Zusammenstoß mit vorausfahrendem/wartendem Fahrzeug</c:v>
                </c:pt>
                <c:pt idx="3">
                  <c:v>Zusammenstoß anderer Art</c:v>
                </c:pt>
                <c:pt idx="4">
                  <c:v>Unfall anderer Art</c:v>
                </c:pt>
                <c:pt idx="5">
                  <c:v>Verschiedene Unfallarten</c:v>
                </c:pt>
              </c:strCache>
            </c:strRef>
          </c:cat>
          <c:val>
            <c:numRef>
              <c:f>gs_merkmale_jung_alt_2023!$B$34:$B$39</c:f>
              <c:numCache>
                <c:formatCode>General</c:formatCode>
                <c:ptCount val="6"/>
                <c:pt idx="0">
                  <c:v>15</c:v>
                </c:pt>
                <c:pt idx="1">
                  <c:v>43</c:v>
                </c:pt>
                <c:pt idx="2">
                  <c:v>25</c:v>
                </c:pt>
                <c:pt idx="3">
                  <c:v>5</c:v>
                </c:pt>
                <c:pt idx="4">
                  <c:v>5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AB-4E2E-9992-9FFE6025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5857487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222FA-BF94-4045-9B40-7DF9B0BCF6C2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7D6F-CF3F-466B-92EB-26FFA23A8F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Unfallfolgen: </a:t>
            </a: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Schwerwiegender Unfall mit Sachschaden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Unfall mit Leichtverletzten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Unfall mit Schwerverletzten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versch. Unfallfolgen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Ortslage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40 % (n=60) ereigneten sich innerhalb geschlossener Ortschaften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32 % (n=49) ereigneten sich außerhalb geschlossener Ortschaften 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23 % (n=35) ereigneten sich auf Bundesautobahnen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5 % (n=  8) versch. Ortslagen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73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05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87939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Gefahrenstrecken junger Fahrer*innen in Brandenburg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FC505BF-433C-4AE3-ABE0-1B3EA1E2F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00" y="2589710"/>
            <a:ext cx="4396468" cy="2613600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86CBF5FE-443C-42D0-AA82-3617C175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10" t="1121" r="881"/>
          <a:stretch/>
        </p:blipFill>
        <p:spPr>
          <a:xfrm>
            <a:off x="6904390" y="2589710"/>
            <a:ext cx="4751988" cy="26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540562"/>
            <a:ext cx="8406852" cy="3776877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 weisen Gefahrenstrecken von jungen Fahrer*innen auf?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Gefahrenstrecken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Bei einer </a:t>
            </a:r>
            <a:r>
              <a:rPr lang="de-DE" sz="1600" b="1" dirty="0"/>
              <a:t>Gefahrenstrecke von jungen Fahrer*innen</a:t>
            </a:r>
            <a:r>
              <a:rPr lang="de-DE" sz="1600" dirty="0"/>
              <a:t> handelt es sich um eine Strecke, auf der innerhalb von drei Jahren mindestens zwei durch junge Fahrer*innen (16- bis 24-Jährige) verursachte Unfälle (mit Personenschaden oder schweren Sachschäden) des gleichen Unfalltyps und/oder der gleichen Unfallart registriert wurden, die innerorts nicht mehr als 50 Meter und außerorts nicht mehr als 200 Meter auseinander liegen.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Im Rahmen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„Verkehrsbeteiligung“, „Unfalltyp“, „Unfallart“, „Unfallursache“ und „Unfallfolgen“ ausgewertet.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8C38D2-E13F-41BA-B9C4-1EE190E5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026" y="141220"/>
            <a:ext cx="634481" cy="5910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B70993-11B9-451E-8D8A-FEFFEFAE7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95" y="1990504"/>
            <a:ext cx="2077374" cy="18489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AB7962-8039-42A0-92AA-59F86B9DF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82" y="2798471"/>
            <a:ext cx="2077374" cy="18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E628DD74-5DCD-4D8F-8188-3C2615462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786616"/>
              </p:ext>
            </p:extLst>
          </p:nvPr>
        </p:nvGraphicFramePr>
        <p:xfrm>
          <a:off x="6323344" y="2325161"/>
          <a:ext cx="5241462" cy="345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75A37DD7-4425-4E08-A1EC-1B4248940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552677"/>
              </p:ext>
            </p:extLst>
          </p:nvPr>
        </p:nvGraphicFramePr>
        <p:xfrm>
          <a:off x="96848" y="2512381"/>
          <a:ext cx="5020487" cy="303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junger Fahrer*innen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080292"/>
            <a:ext cx="11337786" cy="124486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600" dirty="0"/>
              <a:t>Für die jungen Fahrer*innen wurden </a:t>
            </a:r>
            <a:r>
              <a:rPr lang="de-DE" sz="1600" b="1" dirty="0"/>
              <a:t>155 Gefahrenstrecken </a:t>
            </a:r>
            <a:r>
              <a:rPr lang="de-DE" sz="1600" dirty="0"/>
              <a:t>im Zeitraum von 2021 bis 2023 registriert.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Diese weisen folgende Merkmale auf: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</a:t>
            </a:r>
          </a:p>
          <a:p>
            <a:pPr lvl="1"/>
            <a:endParaRPr lang="de-DE" sz="1200" dirty="0"/>
          </a:p>
          <a:p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D5DB035-E341-4862-AD96-13C27F4C43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026" y="141220"/>
            <a:ext cx="634481" cy="59108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5E65EBD-E946-4C87-9366-9E1E01706685}"/>
              </a:ext>
            </a:extLst>
          </p:cNvPr>
          <p:cNvGrpSpPr/>
          <p:nvPr/>
        </p:nvGrpSpPr>
        <p:grpSpPr>
          <a:xfrm>
            <a:off x="1418368" y="2882528"/>
            <a:ext cx="2414368" cy="2631143"/>
            <a:chOff x="1109165" y="2772329"/>
            <a:chExt cx="2414368" cy="263114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DD339BA-14AC-4CCD-9163-B5D6FA7743E4}"/>
                </a:ext>
              </a:extLst>
            </p:cNvPr>
            <p:cNvSpPr txBox="1"/>
            <p:nvPr/>
          </p:nvSpPr>
          <p:spPr>
            <a:xfrm>
              <a:off x="1109165" y="3973872"/>
              <a:ext cx="489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58% 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B0B4E62-4302-49FD-8DBD-508EC59F2CF2}"/>
                </a:ext>
              </a:extLst>
            </p:cNvPr>
            <p:cNvSpPr txBox="1"/>
            <p:nvPr/>
          </p:nvSpPr>
          <p:spPr>
            <a:xfrm>
              <a:off x="2997183" y="5126473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1%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7F876BC-F2DE-4C1D-A95A-EFD5776E6E8A}"/>
                </a:ext>
              </a:extLst>
            </p:cNvPr>
            <p:cNvSpPr txBox="1"/>
            <p:nvPr/>
          </p:nvSpPr>
          <p:spPr>
            <a:xfrm>
              <a:off x="3069563" y="383537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34%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EA30CC9-07C7-4791-850E-0FF35CBB1E29}"/>
                </a:ext>
              </a:extLst>
            </p:cNvPr>
            <p:cNvSpPr txBox="1"/>
            <p:nvPr/>
          </p:nvSpPr>
          <p:spPr>
            <a:xfrm>
              <a:off x="2384204" y="2772329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7%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33093F1-9EDD-4422-A20A-81CB29BE4FEB}"/>
              </a:ext>
            </a:extLst>
          </p:cNvPr>
          <p:cNvGrpSpPr/>
          <p:nvPr/>
        </p:nvGrpSpPr>
        <p:grpSpPr>
          <a:xfrm>
            <a:off x="7660628" y="2739520"/>
            <a:ext cx="2457197" cy="2491897"/>
            <a:chOff x="7741034" y="2675922"/>
            <a:chExt cx="2457197" cy="2491897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9423A55-70DF-41CF-B0E4-ED22FB989E7A}"/>
                </a:ext>
              </a:extLst>
            </p:cNvPr>
            <p:cNvSpPr txBox="1"/>
            <p:nvPr/>
          </p:nvSpPr>
          <p:spPr>
            <a:xfrm>
              <a:off x="7741034" y="3841620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40%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E9B74B7-5D6A-45DD-9396-20B91669F7A3}"/>
                </a:ext>
              </a:extLst>
            </p:cNvPr>
            <p:cNvSpPr txBox="1"/>
            <p:nvPr/>
          </p:nvSpPr>
          <p:spPr>
            <a:xfrm>
              <a:off x="9190405" y="4890820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24%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6523B57-1FE9-4F8C-B1E3-FE9033BDD110}"/>
                </a:ext>
              </a:extLst>
            </p:cNvPr>
            <p:cNvSpPr txBox="1"/>
            <p:nvPr/>
          </p:nvSpPr>
          <p:spPr>
            <a:xfrm>
              <a:off x="9744261" y="3291210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33%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A0AE4C1-9E3C-462E-851B-8F3D09AFEE1A}"/>
                </a:ext>
              </a:extLst>
            </p:cNvPr>
            <p:cNvSpPr txBox="1"/>
            <p:nvPr/>
          </p:nvSpPr>
          <p:spPr>
            <a:xfrm>
              <a:off x="8728959" y="2675922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3%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6070D841-5E76-4C2E-9F75-1438A87C7917}"/>
              </a:ext>
            </a:extLst>
          </p:cNvPr>
          <p:cNvSpPr/>
          <p:nvPr/>
        </p:nvSpPr>
        <p:spPr>
          <a:xfrm>
            <a:off x="640911" y="2281583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6730045" y="2281583"/>
            <a:ext cx="1255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Ortslage </a:t>
            </a:r>
          </a:p>
        </p:txBody>
      </p:sp>
    </p:spTree>
    <p:extLst>
      <p:ext uri="{BB962C8B-B14F-4D97-AF65-F5344CB8AC3E}">
        <p14:creationId xmlns:p14="http://schemas.microsoft.com/office/powerpoint/2010/main" val="196357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8743105E-0658-439C-BA50-E77AFB464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95747"/>
              </p:ext>
            </p:extLst>
          </p:nvPr>
        </p:nvGraphicFramePr>
        <p:xfrm>
          <a:off x="6320901" y="1365945"/>
          <a:ext cx="5659606" cy="414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junger Fahrer*innen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080292"/>
            <a:ext cx="11337786" cy="2260067"/>
          </a:xfrm>
        </p:spPr>
        <p:txBody>
          <a:bodyPr anchor="t">
            <a:normAutofit/>
          </a:bodyPr>
          <a:lstStyle/>
          <a:p>
            <a:pPr lvl="1"/>
            <a:endParaRPr lang="de-DE" sz="1200" dirty="0"/>
          </a:p>
          <a:p>
            <a:endParaRPr lang="de-DE" sz="1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592AE3-D25E-4CB1-A420-B4D1D773016A}"/>
              </a:ext>
            </a:extLst>
          </p:cNvPr>
          <p:cNvSpPr/>
          <p:nvPr/>
        </p:nvSpPr>
        <p:spPr>
          <a:xfrm>
            <a:off x="222244" y="1080292"/>
            <a:ext cx="65585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Verkehrsbeteiligung</a:t>
            </a:r>
          </a:p>
          <a:p>
            <a:pPr>
              <a:spcAft>
                <a:spcPts val="600"/>
              </a:spcAft>
            </a:pPr>
            <a:endParaRPr lang="de-D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wurde betrachtet, welche Art der Verkehrsbeteiligung die einzelnen Unfälle der Gefahrenstrecken aufwiesen: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zeigt sich, dass es Gefahrenstrecken gibt, auf denen beispielsweise nur Pkw-Fahrer*innen an den Unfällen beteiligt sind bzw. auf denen die Unfallsituationen immer zwischen gleichen Verkehrsteilnehmer*innen auftraten (z. B. immer zwischen Pkw- und Radfahrer*innen).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gibt aber auch Gefahrenstrecken, auf denen sich die Art der Verkehrsbeteiligung in den einzelnen Unfällen der Gefahrenstrecke unterscheidet; beispielsweise waren an einem Unfall zwei Pkw-Fahrer*innen beteiligt, in einem anderen Unfall kollidierte ein Pkw mit einem Krad. </a:t>
            </a:r>
            <a:endParaRPr lang="de-DE" sz="14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CA1ABF0-FE03-47FA-972D-A1FEB23E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959" y="4196776"/>
            <a:ext cx="2019101" cy="13460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41369DC-5ED9-4585-8B38-CFA620384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80" y="4196776"/>
            <a:ext cx="2019102" cy="134606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E1ED0FE-F23D-46B2-9ACD-67C6D598CF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026" y="141220"/>
            <a:ext cx="634481" cy="591084"/>
          </a:xfrm>
          <a:prstGeom prst="rect">
            <a:avLst/>
          </a:prstGeom>
        </p:spPr>
      </p:pic>
      <p:sp>
        <p:nvSpPr>
          <p:cNvPr id="18" name="Textfeld 1">
            <a:extLst>
              <a:ext uri="{FF2B5EF4-FFF2-40B4-BE49-F238E27FC236}">
                <a16:creationId xmlns:a16="http://schemas.microsoft.com/office/drawing/2014/main" id="{ACB30E18-6838-4B8E-A42E-141B67D9A08D}"/>
              </a:ext>
            </a:extLst>
          </p:cNvPr>
          <p:cNvSpPr txBox="1"/>
          <p:nvPr/>
        </p:nvSpPr>
        <p:spPr>
          <a:xfrm>
            <a:off x="9188645" y="4826828"/>
            <a:ext cx="653409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6%</a:t>
            </a: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4A7D8458-729E-471F-8111-8AB93BD87300}"/>
              </a:ext>
            </a:extLst>
          </p:cNvPr>
          <p:cNvSpPr txBox="1"/>
          <p:nvPr/>
        </p:nvSpPr>
        <p:spPr>
          <a:xfrm>
            <a:off x="10173603" y="2901707"/>
            <a:ext cx="361914" cy="2117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4FD19DB6-1E37-41C2-8C81-A11B6FA6F862}"/>
              </a:ext>
            </a:extLst>
          </p:cNvPr>
          <p:cNvSpPr txBox="1"/>
          <p:nvPr/>
        </p:nvSpPr>
        <p:spPr>
          <a:xfrm>
            <a:off x="7898098" y="2472167"/>
            <a:ext cx="579111" cy="2940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B624A042-E24C-45B3-868F-456ED772F52D}"/>
              </a:ext>
            </a:extLst>
          </p:cNvPr>
          <p:cNvSpPr txBox="1"/>
          <p:nvPr/>
        </p:nvSpPr>
        <p:spPr>
          <a:xfrm>
            <a:off x="8535236" y="5049817"/>
            <a:ext cx="653409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24" name="Textfeld 1">
            <a:extLst>
              <a:ext uri="{FF2B5EF4-FFF2-40B4-BE49-F238E27FC236}">
                <a16:creationId xmlns:a16="http://schemas.microsoft.com/office/drawing/2014/main" id="{E9CD6119-50E9-4921-81C8-C61BE84E1FCC}"/>
              </a:ext>
            </a:extLst>
          </p:cNvPr>
          <p:cNvSpPr txBox="1"/>
          <p:nvPr/>
        </p:nvSpPr>
        <p:spPr>
          <a:xfrm>
            <a:off x="8823999" y="5122840"/>
            <a:ext cx="653409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7816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6681AAC2-5022-42EE-8FA6-34F6AD799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619210"/>
              </p:ext>
            </p:extLst>
          </p:nvPr>
        </p:nvGraphicFramePr>
        <p:xfrm>
          <a:off x="517335" y="1662973"/>
          <a:ext cx="6301753" cy="327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junger Fahrer*innen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124BFA-D5EC-48B8-891C-252EBD962615}"/>
              </a:ext>
            </a:extLst>
          </p:cNvPr>
          <p:cNvSpPr txBox="1"/>
          <p:nvPr/>
        </p:nvSpPr>
        <p:spPr>
          <a:xfrm>
            <a:off x="7149830" y="2335811"/>
            <a:ext cx="4966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mehr als einem Drittel der 155 Gefahrenstrecken ereigneten sich ausschließlich Fahrunfälle, bei denen das Fahrzeug von der Fahrbahn abkam.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Mehr als jede 6. Gefahrenstrecke ist durch Einbiegen/Kreuzen-Unfälle gekennzeichnet.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einer Vielzahl der Gefahrenstrecken ereigneten sich Unfälle verschiedener Unfalltypen.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517335" y="1193094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Unfalltyp 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6CAB831-2329-4621-926B-DAFF8C36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026" y="141220"/>
            <a:ext cx="634481" cy="59108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41BE594-178E-4161-B3B7-593FBADDBC5A}"/>
              </a:ext>
            </a:extLst>
          </p:cNvPr>
          <p:cNvSpPr txBox="1"/>
          <p:nvPr/>
        </p:nvSpPr>
        <p:spPr>
          <a:xfrm>
            <a:off x="3668211" y="4988337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</p:spTree>
    <p:extLst>
      <p:ext uri="{BB962C8B-B14F-4D97-AF65-F5344CB8AC3E}">
        <p14:creationId xmlns:p14="http://schemas.microsoft.com/office/powerpoint/2010/main" val="42070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3CE0295-9FAF-4557-BCDF-A8907ACDF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893358"/>
              </p:ext>
            </p:extLst>
          </p:nvPr>
        </p:nvGraphicFramePr>
        <p:xfrm>
          <a:off x="29445" y="1547104"/>
          <a:ext cx="7421942" cy="32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junger Fahrer*innen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124BFA-D5EC-48B8-891C-252EBD962615}"/>
              </a:ext>
            </a:extLst>
          </p:cNvPr>
          <p:cNvSpPr txBox="1"/>
          <p:nvPr/>
        </p:nvSpPr>
        <p:spPr>
          <a:xfrm>
            <a:off x="7451386" y="1542037"/>
            <a:ext cx="47406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Unfalltypen spiegeln sich auch in den entsprechenden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Unfallarten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wider: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68 Gefahrenstrecken kam es ausschließlich  zum Zusammenstoß mit einem einbiegenden/kreuzenden Fzg. oder mit einem vorausfahrenden/wartenden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Fzg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.; 15 Strecken sind dadurch gekennzeichnet, dass Fahrer*innen von der Fahrbahn abkamen.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Zudem wurden auf fast der Hälfte der Gefahrenstrecken verschiedene Unfallarten registriert.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 den häufigsten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Unfallursachen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zählte Fehlverhalten in den Bereichen: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Geschwindigkeit (n = 142)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Vorfahrt/Vorrang (n = 118)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Sicherheitsabstand (n = 65)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Fahreignung/Fahrtüchtigkeit (n = 19)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394669" y="1142709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Unfallart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6CAB831-2329-4621-926B-DAFF8C36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026" y="141220"/>
            <a:ext cx="634481" cy="59108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41BE594-178E-4161-B3B7-593FBADDBC5A}"/>
              </a:ext>
            </a:extLst>
          </p:cNvPr>
          <p:cNvSpPr txBox="1"/>
          <p:nvPr/>
        </p:nvSpPr>
        <p:spPr>
          <a:xfrm>
            <a:off x="4568425" y="4765030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7E4A768-40B2-4328-965D-D1F1B7E8AFB6}"/>
              </a:ext>
            </a:extLst>
          </p:cNvPr>
          <p:cNvSpPr/>
          <p:nvPr/>
        </p:nvSpPr>
        <p:spPr>
          <a:xfrm>
            <a:off x="8799367" y="5743908"/>
            <a:ext cx="35060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Unfallursachen</a:t>
            </a:r>
            <a:r>
              <a:rPr lang="de-DE" sz="1000" dirty="0"/>
              <a:t> waren Mehrfachnennungen möglich.</a:t>
            </a:r>
          </a:p>
        </p:txBody>
      </p:sp>
    </p:spTree>
    <p:extLst>
      <p:ext uri="{BB962C8B-B14F-4D97-AF65-F5344CB8AC3E}">
        <p14:creationId xmlns:p14="http://schemas.microsoft.com/office/powerpoint/2010/main" val="250504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Breitbild</PresentationFormat>
  <Paragraphs>79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42</cp:revision>
  <dcterms:created xsi:type="dcterms:W3CDTF">2021-09-14T08:01:16Z</dcterms:created>
  <dcterms:modified xsi:type="dcterms:W3CDTF">2024-07-11T08:43:14Z</dcterms:modified>
</cp:coreProperties>
</file>