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75" r:id="rId4"/>
    <p:sldId id="276" r:id="rId5"/>
    <p:sldId id="273" r:id="rId6"/>
    <p:sldId id="27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Voigt" initials="JV" lastIdx="1" clrIdx="0">
    <p:extLst>
      <p:ext uri="{19B8F6BF-5375-455C-9EA6-DF929625EA0E}">
        <p15:presenceInfo xmlns:p15="http://schemas.microsoft.com/office/powerpoint/2012/main" userId="S-1-5-21-723045629-826260016-3430960991-1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CC00FF"/>
    <a:srgbClr val="0000FF"/>
    <a:srgbClr val="0E7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94" autoAdjust="0"/>
  </p:normalViewPr>
  <p:slideViewPr>
    <p:cSldViewPr snapToGrid="0">
      <p:cViewPr>
        <p:scale>
          <a:sx n="66" d="100"/>
          <a:sy n="66" d="100"/>
        </p:scale>
        <p:origin x="121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a.Voigt\Desktop\RP_2023\Analyse%20GS-Merkmale\gs_merkmale_jung_alt_2023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ana.Voigt\Desktop\RP_2023\Analyse%20GS-Merkmale\gs_merkmale_jung_alt_2023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ana.Voigt\Desktop\RP_2023\Analyse%20GS-Merkmale\gs_merkmale_jung_alt_2023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ana.Voigt\Desktop\RP_2023\Analyse%20GS-Merkmale\gs_merkmale_jung_alt_2023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00-4C83-AB08-21696FFB9FA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00-4C83-AB08-21696FFB9FA6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00-4C83-AB08-21696FFB9F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gs_merkmale_jung_alt_2023!$A$12:$A$15</c:f>
              <c:strCache>
                <c:ptCount val="4"/>
                <c:pt idx="0">
                  <c:v>Außerorts</c:v>
                </c:pt>
                <c:pt idx="1">
                  <c:v>Bundesautobahn</c:v>
                </c:pt>
                <c:pt idx="2">
                  <c:v>Innerorts</c:v>
                </c:pt>
                <c:pt idx="3">
                  <c:v>Verschiedene Ortslagen</c:v>
                </c:pt>
              </c:strCache>
            </c:strRef>
          </c:cat>
          <c:val>
            <c:numRef>
              <c:f>gs_merkmale_jung_alt_2023!$E$12:$E$15</c:f>
              <c:numCache>
                <c:formatCode>General</c:formatCode>
                <c:ptCount val="4"/>
                <c:pt idx="0">
                  <c:v>33</c:v>
                </c:pt>
                <c:pt idx="1">
                  <c:v>24</c:v>
                </c:pt>
                <c:pt idx="2">
                  <c:v>40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00-4C83-AB08-21696FFB9FA6}"/>
            </c:ext>
          </c:extLst>
        </c:ser>
        <c:ser>
          <c:idx val="1"/>
          <c:order val="1"/>
          <c:spPr>
            <a:pattFill prst="wdUpDiag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200-4C83-AB08-21696FFB9FA6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200-4C83-AB08-21696FFB9FA6}"/>
              </c:ext>
            </c:extLst>
          </c:dPt>
          <c:dPt>
            <c:idx val="2"/>
            <c:invertIfNegative val="0"/>
            <c:bubble3D val="0"/>
            <c:spPr>
              <a:pattFill prst="wdUpDiag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200-4C83-AB08-21696FFB9FA6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200-4C83-AB08-21696FFB9F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gs_merkmale_jung_alt_2023!$A$12:$A$15</c:f>
              <c:strCache>
                <c:ptCount val="4"/>
                <c:pt idx="0">
                  <c:v>Außerorts</c:v>
                </c:pt>
                <c:pt idx="1">
                  <c:v>Bundesautobahn</c:v>
                </c:pt>
                <c:pt idx="2">
                  <c:v>Innerorts</c:v>
                </c:pt>
                <c:pt idx="3">
                  <c:v>Verschiedene Ortslagen</c:v>
                </c:pt>
              </c:strCache>
            </c:strRef>
          </c:cat>
          <c:val>
            <c:numRef>
              <c:f>gs_merkmale_jung_alt_2023!$F$12:$F$15</c:f>
              <c:numCache>
                <c:formatCode>General</c:formatCode>
                <c:ptCount val="4"/>
                <c:pt idx="0">
                  <c:v>15</c:v>
                </c:pt>
                <c:pt idx="1">
                  <c:v>22</c:v>
                </c:pt>
                <c:pt idx="2">
                  <c:v>56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200-4C83-AB08-21696FFB9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795665552"/>
        <c:axId val="1544572064"/>
      </c:barChart>
      <c:catAx>
        <c:axId val="1795665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544572064"/>
        <c:crosses val="autoZero"/>
        <c:auto val="1"/>
        <c:lblAlgn val="ctr"/>
        <c:lblOffset val="100"/>
        <c:noMultiLvlLbl val="0"/>
      </c:catAx>
      <c:valAx>
        <c:axId val="1544572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566555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7F-40C6-9F4F-B0D9E40E864E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7F-40C6-9F4F-B0D9E40E864E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7F-40C6-9F4F-B0D9E40E864E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7F-40C6-9F4F-B0D9E40E864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7F-40C6-9F4F-B0D9E40E86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gs_merkmale_jung_alt_2023!$A$45:$A$51</c:f>
              <c:strCache>
                <c:ptCount val="7"/>
                <c:pt idx="0">
                  <c:v>Pkw, Pkw-Pkw</c:v>
                </c:pt>
                <c:pt idx="1">
                  <c:v>Krad</c:v>
                </c:pt>
                <c:pt idx="2">
                  <c:v>Pkw-Krad</c:v>
                </c:pt>
                <c:pt idx="3">
                  <c:v>Pkw-Rad</c:v>
                </c:pt>
                <c:pt idx="4">
                  <c:v>Pkw-Fußgänger*innen</c:v>
                </c:pt>
                <c:pt idx="5">
                  <c:v>Pkw-Sonstiges Kfz.</c:v>
                </c:pt>
                <c:pt idx="6">
                  <c:v>Verschiedene Verkehrsbeteiligungen</c:v>
                </c:pt>
              </c:strCache>
            </c:strRef>
          </c:cat>
          <c:val>
            <c:numRef>
              <c:f>gs_merkmale_jung_alt_2023!$E$45:$E$51</c:f>
              <c:numCache>
                <c:formatCode>0</c:formatCode>
                <c:ptCount val="7"/>
                <c:pt idx="0">
                  <c:v>44.516129030000002</c:v>
                </c:pt>
                <c:pt idx="1">
                  <c:v>6.451612903</c:v>
                </c:pt>
                <c:pt idx="2">
                  <c:v>1.2903225810000001</c:v>
                </c:pt>
                <c:pt idx="3">
                  <c:v>1.935483871</c:v>
                </c:pt>
                <c:pt idx="6">
                  <c:v>45.806451610000003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7F-40C6-9F4F-B0D9E40E864E}"/>
            </c:ext>
          </c:extLst>
        </c:ser>
        <c:ser>
          <c:idx val="1"/>
          <c:order val="1"/>
          <c:spPr>
            <a:pattFill prst="wdUpDiag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87F-40C6-9F4F-B0D9E40E864E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87F-40C6-9F4F-B0D9E40E864E}"/>
              </c:ext>
            </c:extLst>
          </c:dPt>
          <c:dPt>
            <c:idx val="2"/>
            <c:invertIfNegative val="0"/>
            <c:bubble3D val="0"/>
            <c:spPr>
              <a:pattFill prst="wdUpDiag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87F-40C6-9F4F-B0D9E40E864E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87F-40C6-9F4F-B0D9E40E864E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87F-40C6-9F4F-B0D9E40E864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87F-40C6-9F4F-B0D9E40E86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gs_merkmale_jung_alt_2023!$A$45:$A$51</c:f>
              <c:strCache>
                <c:ptCount val="7"/>
                <c:pt idx="0">
                  <c:v>Pkw, Pkw-Pkw</c:v>
                </c:pt>
                <c:pt idx="1">
                  <c:v>Krad</c:v>
                </c:pt>
                <c:pt idx="2">
                  <c:v>Pkw-Krad</c:v>
                </c:pt>
                <c:pt idx="3">
                  <c:v>Pkw-Rad</c:v>
                </c:pt>
                <c:pt idx="4">
                  <c:v>Pkw-Fußgänger*innen</c:v>
                </c:pt>
                <c:pt idx="5">
                  <c:v>Pkw-Sonstiges Kfz.</c:v>
                </c:pt>
                <c:pt idx="6">
                  <c:v>Verschiedene Verkehrsbeteiligungen</c:v>
                </c:pt>
              </c:strCache>
            </c:strRef>
          </c:cat>
          <c:val>
            <c:numRef>
              <c:f>gs_merkmale_jung_alt_2023!$F$45:$F$51</c:f>
              <c:numCache>
                <c:formatCode>General</c:formatCode>
                <c:ptCount val="7"/>
                <c:pt idx="0" formatCode="0">
                  <c:v>29.770992369999998</c:v>
                </c:pt>
                <c:pt idx="3" formatCode="0">
                  <c:v>12.21374046</c:v>
                </c:pt>
                <c:pt idx="4" formatCode="0">
                  <c:v>4.5801526719999996</c:v>
                </c:pt>
                <c:pt idx="5" formatCode="0">
                  <c:v>2.2900763359999998</c:v>
                </c:pt>
                <c:pt idx="6" formatCode="0">
                  <c:v>51.145038169999999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87F-40C6-9F4F-B0D9E40E8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795665552"/>
        <c:axId val="1544572064"/>
      </c:barChart>
      <c:catAx>
        <c:axId val="1795665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544572064"/>
        <c:crosses val="autoZero"/>
        <c:auto val="1"/>
        <c:lblAlgn val="ctr"/>
        <c:lblOffset val="100"/>
        <c:noMultiLvlLbl val="0"/>
      </c:catAx>
      <c:valAx>
        <c:axId val="1544572064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5665552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FB-472C-8839-43902F505F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FB-472C-8839-43902F505F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FB-472C-8839-43902F505F9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FB-472C-8839-43902F505F9C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FB-472C-8839-43902F505F9C}"/>
              </c:ext>
            </c:extLst>
          </c:dPt>
          <c:dPt>
            <c:idx val="5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0FB-472C-8839-43902F505F9C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6F3-4E82-BFEF-E22AEC69A463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8103-4237-B024-4DC8D5EF93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gs_merkmale_jung_alt_2023!$A$23:$A$30</c:f>
              <c:strCache>
                <c:ptCount val="8"/>
                <c:pt idx="0">
                  <c:v>Fahrunfall</c:v>
                </c:pt>
                <c:pt idx="1">
                  <c:v>Unfall im Längsverkehr</c:v>
                </c:pt>
                <c:pt idx="2">
                  <c:v>Abbiege-Unfall</c:v>
                </c:pt>
                <c:pt idx="3">
                  <c:v>Einbiegen/Kreuzen-Unfall</c:v>
                </c:pt>
                <c:pt idx="4">
                  <c:v>Überschreiten-Unfall</c:v>
                </c:pt>
                <c:pt idx="5">
                  <c:v>Unfall durch ruhenden Verkehr</c:v>
                </c:pt>
                <c:pt idx="6">
                  <c:v>Sonstiger Unfall</c:v>
                </c:pt>
                <c:pt idx="7">
                  <c:v>Verschiedene Unfalltypen</c:v>
                </c:pt>
              </c:strCache>
            </c:strRef>
          </c:cat>
          <c:val>
            <c:numRef>
              <c:f>gs_merkmale_jung_alt_2023!$E$23:$E$30</c:f>
              <c:numCache>
                <c:formatCode>General</c:formatCode>
                <c:ptCount val="8"/>
                <c:pt idx="0">
                  <c:v>35</c:v>
                </c:pt>
                <c:pt idx="1">
                  <c:v>15</c:v>
                </c:pt>
                <c:pt idx="2">
                  <c:v>12</c:v>
                </c:pt>
                <c:pt idx="3">
                  <c:v>18</c:v>
                </c:pt>
                <c:pt idx="4">
                  <c:v>3</c:v>
                </c:pt>
                <c:pt idx="5">
                  <c:v>17</c:v>
                </c:pt>
                <c:pt idx="6">
                  <c:v>3</c:v>
                </c:pt>
                <c:pt idx="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FB-472C-8839-43902F505F9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70AD47">
                    <a:lumMod val="75000"/>
                  </a:srgbClr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0FB-472C-8839-43902F505F9C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rgbClr val="ED7D31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0FB-472C-8839-43902F505F9C}"/>
              </c:ext>
            </c:extLst>
          </c:dPt>
          <c:dPt>
            <c:idx val="2"/>
            <c:invertIfNegative val="0"/>
            <c:bubble3D val="0"/>
            <c:spPr>
              <a:pattFill prst="wdUpDiag">
                <a:fgClr>
                  <a:srgbClr val="FFC00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0FB-472C-8839-43902F505F9C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0FB-472C-8839-43902F505F9C}"/>
              </c:ext>
            </c:extLst>
          </c:dPt>
          <c:dPt>
            <c:idx val="4"/>
            <c:invertIfNegative val="0"/>
            <c:bubble3D val="0"/>
            <c:spPr>
              <a:pattFill prst="wdUpDiag">
                <a:fgClr>
                  <a:srgbClr val="7030A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26F3-4E82-BFEF-E22AEC69A463}"/>
              </c:ext>
            </c:extLst>
          </c:dPt>
          <c:dPt>
            <c:idx val="5"/>
            <c:invertIfNegative val="0"/>
            <c:bubble3D val="0"/>
            <c:spPr>
              <a:pattFill prst="wdUpDiag">
                <a:fgClr>
                  <a:srgbClr val="4472C4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20FB-472C-8839-43902F505F9C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ysClr val="windowText" lastClr="00000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20FB-472C-8839-43902F505F9C}"/>
              </c:ext>
            </c:extLst>
          </c:dPt>
          <c:dPt>
            <c:idx val="7"/>
            <c:invertIfNegative val="0"/>
            <c:bubble3D val="0"/>
            <c:spPr>
              <a:pattFill prst="wdUpDiag">
                <a:fgClr>
                  <a:sysClr val="window" lastClr="FFFFFF">
                    <a:lumMod val="50000"/>
                  </a:sysClr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103-4237-B024-4DC8D5EF93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gs_merkmale_jung_alt_2023!$A$23:$A$30</c:f>
              <c:strCache>
                <c:ptCount val="8"/>
                <c:pt idx="0">
                  <c:v>Fahrunfall</c:v>
                </c:pt>
                <c:pt idx="1">
                  <c:v>Unfall im Längsverkehr</c:v>
                </c:pt>
                <c:pt idx="2">
                  <c:v>Abbiege-Unfall</c:v>
                </c:pt>
                <c:pt idx="3">
                  <c:v>Einbiegen/Kreuzen-Unfall</c:v>
                </c:pt>
                <c:pt idx="4">
                  <c:v>Überschreiten-Unfall</c:v>
                </c:pt>
                <c:pt idx="5">
                  <c:v>Unfall durch ruhenden Verkehr</c:v>
                </c:pt>
                <c:pt idx="6">
                  <c:v>Sonstiger Unfall</c:v>
                </c:pt>
                <c:pt idx="7">
                  <c:v>Verschiedene Unfalltypen</c:v>
                </c:pt>
              </c:strCache>
            </c:strRef>
          </c:cat>
          <c:val>
            <c:numRef>
              <c:f>gs_merkmale_jung_alt_2023!$F$23:$F$30</c:f>
              <c:numCache>
                <c:formatCode>General</c:formatCode>
                <c:ptCount val="8"/>
                <c:pt idx="0">
                  <c:v>2</c:v>
                </c:pt>
                <c:pt idx="1">
                  <c:v>11</c:v>
                </c:pt>
                <c:pt idx="2">
                  <c:v>11</c:v>
                </c:pt>
                <c:pt idx="3">
                  <c:v>45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0FB-472C-8839-43902F505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55857487"/>
        <c:axId val="1761699199"/>
      </c:barChart>
      <c:catAx>
        <c:axId val="19558574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61699199"/>
        <c:crosses val="autoZero"/>
        <c:auto val="1"/>
        <c:lblAlgn val="ctr"/>
        <c:lblOffset val="100"/>
        <c:noMultiLvlLbl val="0"/>
      </c:catAx>
      <c:valAx>
        <c:axId val="1761699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55857487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0D-4C66-A62C-29FBB3B0B97A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0D-4C66-A62C-29FBB3B0B97A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0D-4C66-A62C-29FBB3B0B9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gs_merkmale_jung_alt_2023!$A$34:$A$39</c:f>
              <c:strCache>
                <c:ptCount val="6"/>
                <c:pt idx="0">
                  <c:v>Abkommen von der Fahrbahn</c:v>
                </c:pt>
                <c:pt idx="1">
                  <c:v>Zusammenstoß mit einbiegendem/kreuzendem Fahrzeug</c:v>
                </c:pt>
                <c:pt idx="2">
                  <c:v>Zusammenstoß mit vorausfahrendem/wartendem Fahrzeug</c:v>
                </c:pt>
                <c:pt idx="3">
                  <c:v>Zusammenstoß anderer Art</c:v>
                </c:pt>
                <c:pt idx="4">
                  <c:v>Unfall anderer Art</c:v>
                </c:pt>
                <c:pt idx="5">
                  <c:v>Verschiedene Unfallarten</c:v>
                </c:pt>
              </c:strCache>
            </c:strRef>
          </c:cat>
          <c:val>
            <c:numRef>
              <c:f>gs_merkmale_jung_alt_2023!$E$34:$E$39</c:f>
              <c:numCache>
                <c:formatCode>0</c:formatCode>
                <c:ptCount val="6"/>
                <c:pt idx="0">
                  <c:v>9.67741935483871</c:v>
                </c:pt>
                <c:pt idx="1">
                  <c:v>27.741935483870968</c:v>
                </c:pt>
                <c:pt idx="2">
                  <c:v>16.129032258064516</c:v>
                </c:pt>
                <c:pt idx="3">
                  <c:v>3.225806451612903</c:v>
                </c:pt>
                <c:pt idx="4">
                  <c:v>3.225806451612903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0D-4C66-A62C-29FBB3B0B97A}"/>
            </c:ext>
          </c:extLst>
        </c:ser>
        <c:ser>
          <c:idx val="1"/>
          <c:order val="1"/>
          <c:spPr>
            <a:pattFill prst="wdUpDiag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60D-4C66-A62C-29FBB3B0B97A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60D-4C66-A62C-29FBB3B0B97A}"/>
              </c:ext>
            </c:extLst>
          </c:dPt>
          <c:dPt>
            <c:idx val="2"/>
            <c:invertIfNegative val="0"/>
            <c:bubble3D val="0"/>
            <c:spPr>
              <a:pattFill prst="wdUpDiag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60D-4C66-A62C-29FBB3B0B97A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60D-4C66-A62C-29FBB3B0B97A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60D-4C66-A62C-29FBB3B0B97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60D-4C66-A62C-29FBB3B0B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gs_merkmale_jung_alt_2023!$A$34:$A$39</c:f>
              <c:strCache>
                <c:ptCount val="6"/>
                <c:pt idx="0">
                  <c:v>Abkommen von der Fahrbahn</c:v>
                </c:pt>
                <c:pt idx="1">
                  <c:v>Zusammenstoß mit einbiegendem/kreuzendem Fahrzeug</c:v>
                </c:pt>
                <c:pt idx="2">
                  <c:v>Zusammenstoß mit vorausfahrendem/wartendem Fahrzeug</c:v>
                </c:pt>
                <c:pt idx="3">
                  <c:v>Zusammenstoß anderer Art</c:v>
                </c:pt>
                <c:pt idx="4">
                  <c:v>Unfall anderer Art</c:v>
                </c:pt>
                <c:pt idx="5">
                  <c:v>Verschiedene Unfallarten</c:v>
                </c:pt>
              </c:strCache>
            </c:strRef>
          </c:cat>
          <c:val>
            <c:numRef>
              <c:f>gs_merkmale_jung_alt_2023!$F$34:$F$39</c:f>
              <c:numCache>
                <c:formatCode>0</c:formatCode>
                <c:ptCount val="6"/>
                <c:pt idx="0">
                  <c:v>1.5267175572519085</c:v>
                </c:pt>
                <c:pt idx="1">
                  <c:v>60.305343511450381</c:v>
                </c:pt>
                <c:pt idx="2">
                  <c:v>9.9236641221374047</c:v>
                </c:pt>
                <c:pt idx="3">
                  <c:v>7.6335877862595423</c:v>
                </c:pt>
                <c:pt idx="4">
                  <c:v>0</c:v>
                </c:pt>
                <c:pt idx="5">
                  <c:v>20.610687022900763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60D-4C66-A62C-29FBB3B0B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795665552"/>
        <c:axId val="1544572064"/>
      </c:barChart>
      <c:catAx>
        <c:axId val="1795665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544572064"/>
        <c:crosses val="autoZero"/>
        <c:auto val="1"/>
        <c:lblAlgn val="ctr"/>
        <c:lblOffset val="100"/>
        <c:noMultiLvlLbl val="0"/>
      </c:catAx>
      <c:valAx>
        <c:axId val="1544572064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566555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r"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222FA-BF94-4045-9B40-7DF9B0BCF6C2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67D6F-CF3F-466B-92EB-26FFA23A8F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75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67D6F-CF3F-466B-92EB-26FFA23A8F7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83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67D6F-CF3F-466B-92EB-26FFA23A8F7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03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67D6F-CF3F-466B-92EB-26FFA23A8F7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33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4169-B41D-4F26-B591-8EC8F6536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AB5FAC-7508-4CE7-9637-FF227C48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A856-3B4C-4495-88C4-95979E77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27484F-3088-4D7D-9E04-5564D5AE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5F5C7-B9B6-4C7A-9C04-7FE99507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76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F0D9C-EF9F-4AF7-BBE2-1978D52C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748290-3DD5-4F65-9E16-DADE6E697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6B734D-5851-49B7-9745-A2EB91C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55D20F-3BE5-43E8-9201-43941B0D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9B781-92C4-405A-9455-341A3D28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0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0E135D1-8A1C-4D29-B044-3C71CBC19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4E0A88-D5C5-4C9D-A894-53D6822A1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0F111A-1699-4421-A04C-16659C3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0840D2-50F0-4F1C-B031-0D1C4EB7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F1FB50-C270-4278-A511-90C518B4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25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322341" y="1074127"/>
            <a:ext cx="9490417" cy="5400626"/>
          </a:xfrm>
          <a:prstGeom prst="rect">
            <a:avLst/>
          </a:prstGeom>
          <a:solidFill>
            <a:schemeClr val="bg1"/>
          </a:solidFill>
          <a:ln w="88900">
            <a:solidFill>
              <a:srgbClr val="0E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2350080" y="5508362"/>
            <a:ext cx="9462677" cy="8517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</a:t>
            </a:r>
          </a:p>
          <a:p>
            <a:pPr lvl="0"/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879396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322341" y="1074127"/>
            <a:ext cx="9490417" cy="5400626"/>
          </a:xfrm>
          <a:prstGeom prst="rect">
            <a:avLst/>
          </a:prstGeom>
          <a:solidFill>
            <a:schemeClr val="bg1"/>
          </a:solidFill>
          <a:ln w="88900">
            <a:solidFill>
              <a:srgbClr val="0E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232076" y="3407859"/>
            <a:ext cx="1820243" cy="3158334"/>
            <a:chOff x="405785" y="3165420"/>
            <a:chExt cx="1708181" cy="2963893"/>
          </a:xfrm>
        </p:grpSpPr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17" y="4787310"/>
              <a:ext cx="1694449" cy="1342003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405785" y="3165420"/>
              <a:ext cx="1708181" cy="1189452"/>
              <a:chOff x="4744847" y="6209156"/>
              <a:chExt cx="708376" cy="493261"/>
            </a:xfrm>
          </p:grpSpPr>
          <p:sp>
            <p:nvSpPr>
              <p:cNvPr id="14" name="Ellipse 13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5" name="Gruppieren 14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5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2350080" y="5508362"/>
            <a:ext cx="9462677" cy="8517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</a:t>
            </a:r>
          </a:p>
          <a:p>
            <a:pPr lvl="0"/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655354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599341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0" y="84328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0" y="593400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201923" y="6151547"/>
            <a:ext cx="4339598" cy="473034"/>
            <a:chOff x="222242" y="6145823"/>
            <a:chExt cx="5230981" cy="570198"/>
          </a:xfrm>
        </p:grpSpPr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604" y="6247529"/>
              <a:ext cx="580791" cy="459986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222242" y="6145823"/>
              <a:ext cx="3389059" cy="570198"/>
              <a:chOff x="-7155471" y="10161071"/>
              <a:chExt cx="11687758" cy="1966428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r="61330" b="25087"/>
              <a:stretch/>
            </p:blipFill>
            <p:spPr>
              <a:xfrm>
                <a:off x="-7155471" y="10161071"/>
                <a:ext cx="2334633" cy="1966428"/>
              </a:xfrm>
              <a:prstGeom prst="rect">
                <a:avLst/>
              </a:prstGeom>
            </p:spPr>
          </p:pic>
          <p:grpSp>
            <p:nvGrpSpPr>
              <p:cNvPr id="15" name="Gruppieren 14"/>
              <p:cNvGrpSpPr/>
              <p:nvPr/>
            </p:nvGrpSpPr>
            <p:grpSpPr>
              <a:xfrm>
                <a:off x="-4601261" y="11037504"/>
                <a:ext cx="9133548" cy="1078733"/>
                <a:chOff x="-4117912" y="11258785"/>
                <a:chExt cx="14300431" cy="1688977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00" t="15340" r="12636" b="55812"/>
                <a:stretch/>
              </p:blipFill>
              <p:spPr>
                <a:xfrm>
                  <a:off x="-4117912" y="11307236"/>
                  <a:ext cx="6378342" cy="1640526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896" t="45462" r="1428" b="26099"/>
                <a:stretch/>
              </p:blipFill>
              <p:spPr>
                <a:xfrm>
                  <a:off x="1871830" y="11258785"/>
                  <a:ext cx="8310689" cy="16661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Gruppieren 23"/>
            <p:cNvGrpSpPr/>
            <p:nvPr userDrawn="1"/>
          </p:nvGrpSpPr>
          <p:grpSpPr>
            <a:xfrm>
              <a:off x="4744847" y="6209156"/>
              <a:ext cx="708376" cy="493261"/>
              <a:chOff x="4744847" y="6209156"/>
              <a:chExt cx="708376" cy="493261"/>
            </a:xfrm>
          </p:grpSpPr>
          <p:sp>
            <p:nvSpPr>
              <p:cNvPr id="23" name="Ellipse 22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8" name="Gruppieren 17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9" name="Grafik 1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0" y="183515"/>
            <a:ext cx="12192000" cy="4824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xfrm>
            <a:off x="222243" y="1080292"/>
            <a:ext cx="11773396" cy="4698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 Zweite Ebene</a:t>
            </a:r>
          </a:p>
        </p:txBody>
      </p:sp>
    </p:spTree>
    <p:extLst>
      <p:ext uri="{BB962C8B-B14F-4D97-AF65-F5344CB8AC3E}">
        <p14:creationId xmlns:p14="http://schemas.microsoft.com/office/powerpoint/2010/main" val="329007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B13C8-E21E-4B85-BA2F-A321A6A6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1AC7E-DFC3-44A0-9B5D-FC2A5273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4EB6E-3E90-4BC7-8C03-2550C986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1167A5-ABA8-4035-883B-0C0E251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58810E-655F-4184-904B-738FBD70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2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77957-2757-4A75-A86E-7FF14EB6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D0A726-4DEC-4E0E-8842-6E30EF48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CE36DF-06C0-4B3E-BA51-2E903E37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A134DC-ED6B-4C4C-A6D1-ED4DDEA3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E363AE-E00F-4A58-A944-B0C59FA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7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D404-08DA-4D4A-BD30-6164EB7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EFB537-2CDE-4289-A04C-D04FA321A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51F480-8587-43DC-BB9C-98C12A1EB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043D07-E43A-4EF0-8E27-9E4C11C3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464496-B2F4-45C9-98AA-041723F8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EC9B05-F6D4-4E52-A57F-C546FF14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11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474DB-E27A-4C46-854A-117C426E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F94859-E948-4012-ADE2-D8ADDBE3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496E1-CBDB-43C4-8224-01788687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00D314-8F27-4C68-BD59-162583791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0704A1-A560-4B7D-9E34-5DE24A788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D73E5C-C5F7-49B3-B366-6BF01F44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E64842-6B09-474E-94CA-10F8665E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D3B169-679E-4EC0-8A8A-84D4BA08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69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BB394-DE7E-4E16-BD2B-5795BE84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6A3FF-4EA2-4CA9-A887-84B6519D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6F39E2-DCE2-4770-B451-91A7886D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6C5483-8F3A-44C4-BE1C-9257229C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09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25DF63-4AC8-4F76-A274-57C2DB71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F074E4-525A-44E9-BDBB-DE11051A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58B6B7-6E89-407E-8112-7155CE75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1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2FC46-92C4-44A9-A08F-04F2DACD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31D43C-7EA2-402C-9477-5827B86C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3A8B9E-A5CA-4C08-AEC6-E6BA406E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0C05DC-8BBF-4E13-A53B-E8FE7D24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ED2D8D-5A6B-46C3-8397-6F1AAA95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6C62CB-0F88-4EAC-9FE9-61FDD1E9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1BB25-E078-4E10-9B6F-E398647D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DA841B-BDD1-4200-AAC1-6785ACF55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0CC1CB-0FF7-4CD9-8EBA-71E8B90F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FAC7DA-EFA8-41F3-AA12-9C20EA27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8F3ACC-43AE-4249-BDED-FD62437E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9160E2-5BE2-4669-AC71-1AAF0482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90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C6F9FD-108A-44D0-B9C1-74F42B73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63B24-09AE-4A1B-81F6-4B2051B49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BB986C-0B0B-4C1A-A5E9-03F789DB7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7028-C9E7-4628-A830-074067679D53}" type="datetimeFigureOut">
              <a:rPr lang="de-DE" smtClean="0"/>
              <a:t>06.08.2024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68070D-B688-4413-B950-7E33F2BB1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C68CE-FC29-4A3B-AEAD-14AB99F0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1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417191" y="5041784"/>
            <a:ext cx="9462677" cy="1494545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Gefahrenstrecken junger und älterer Fahrer*innen                          im Vergleich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15357" y="416560"/>
            <a:ext cx="5132003" cy="2125021"/>
            <a:chOff x="130877" y="467360"/>
            <a:chExt cx="5741604" cy="2377440"/>
          </a:xfrm>
        </p:grpSpPr>
        <p:sp>
          <p:nvSpPr>
            <p:cNvPr id="10" name="Rechteck 9"/>
            <p:cNvSpPr/>
            <p:nvPr/>
          </p:nvSpPr>
          <p:spPr>
            <a:xfrm>
              <a:off x="130877" y="467360"/>
              <a:ext cx="5741604" cy="237744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0E75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00"/>
            <a:stretch/>
          </p:blipFill>
          <p:spPr>
            <a:xfrm>
              <a:off x="515655" y="758061"/>
              <a:ext cx="4972047" cy="1588899"/>
            </a:xfrm>
            <a:prstGeom prst="rect">
              <a:avLst/>
            </a:prstGeom>
          </p:spPr>
        </p:pic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13AC37F9-FD53-4DD5-A0E8-9170A56BB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37" y="2577062"/>
            <a:ext cx="4325620" cy="266139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2F30809-9942-4E86-AD4C-BE0D796D9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89" y="2577062"/>
            <a:ext cx="4325620" cy="266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Unfalldatenauswertung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22244" y="1366615"/>
            <a:ext cx="8451974" cy="4018181"/>
          </a:xfrm>
        </p:spPr>
        <p:txBody>
          <a:bodyPr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DE" sz="1600" b="1" dirty="0"/>
              <a:t>Fragestellung: </a:t>
            </a:r>
            <a:r>
              <a:rPr lang="de-DE" sz="1600" dirty="0"/>
              <a:t>Welche Unterschiede gibt es zwischen den Gefahrenstrecken von jungen und älteren Fahrer*innen?</a:t>
            </a:r>
          </a:p>
          <a:p>
            <a:pPr lvl="1"/>
            <a:endParaRPr lang="de-DE" sz="1600" b="1" dirty="0"/>
          </a:p>
          <a:p>
            <a:pPr>
              <a:spcAft>
                <a:spcPts val="600"/>
              </a:spcAft>
            </a:pPr>
            <a:r>
              <a:rPr lang="de-DE" sz="1600" dirty="0"/>
              <a:t>Die </a:t>
            </a:r>
            <a:r>
              <a:rPr lang="de-DE" sz="1600" b="1" dirty="0"/>
              <a:t>Datengrundlage</a:t>
            </a:r>
            <a:r>
              <a:rPr lang="de-DE" sz="1600" dirty="0"/>
              <a:t> zur Berechnung der Gefahrenstrecken bildeten die polizeilich erfassten Verkehrsunfalldaten des Landes Brandenburg im Zeitraum von 2021 bis 2023.</a:t>
            </a:r>
          </a:p>
          <a:p>
            <a:pPr>
              <a:spcAft>
                <a:spcPts val="600"/>
              </a:spcAft>
            </a:pPr>
            <a:endParaRPr lang="de-DE" sz="1600" dirty="0"/>
          </a:p>
          <a:p>
            <a:pPr>
              <a:spcAft>
                <a:spcPts val="600"/>
              </a:spcAft>
            </a:pPr>
            <a:r>
              <a:rPr lang="de-DE" sz="1600" dirty="0"/>
              <a:t>Bei einer </a:t>
            </a:r>
            <a:r>
              <a:rPr lang="de-DE" sz="1600" b="1" dirty="0"/>
              <a:t>Gefahrenstrecke</a:t>
            </a:r>
            <a:r>
              <a:rPr lang="de-DE" sz="1600" dirty="0"/>
              <a:t> handelt es sich um eine Strecke, auf der innerhalb von drei Jahren mindestens zwei durch junge Fahrer*innen (16- bis 24-Jährige) bzw. durch ältere Fahrer*innen (75+) verursachte Unfälle (mit Personenschaden oder schweren Sachschäden) des gleichen Unfalltyps und/oder der gleichen Unfallart registriert wurden, die innerorts nicht mehr als 50 Meter und außerorts nicht mehr als 200 Meter auseinander liegen.</a:t>
            </a:r>
          </a:p>
          <a:p>
            <a:pPr marL="0" indent="0">
              <a:spcAft>
                <a:spcPts val="600"/>
              </a:spcAft>
              <a:buNone/>
            </a:pPr>
            <a:endParaRPr lang="de-DE" sz="1600" dirty="0"/>
          </a:p>
          <a:p>
            <a:pPr>
              <a:spcAft>
                <a:spcPts val="600"/>
              </a:spcAft>
            </a:pPr>
            <a:r>
              <a:rPr lang="de-DE" sz="1600" dirty="0"/>
              <a:t>Im Rahmen der </a:t>
            </a:r>
            <a:r>
              <a:rPr lang="de-DE" sz="1600" b="1" dirty="0"/>
              <a:t>Datenanalyse</a:t>
            </a:r>
            <a:r>
              <a:rPr lang="de-DE" sz="1600" dirty="0"/>
              <a:t> wurden die Variablen „Ortslage“, „Verkehrsbeteiligung“, „Unfalltyp“, „Unfallart“, „Unfallursache“ und „Unfallfolgen“ ausgewertet.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1B3C263-5A28-442F-A0C6-EA7544AC93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7808" y="183515"/>
            <a:ext cx="1207537" cy="52106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E963130-B75B-44D4-A567-5A1BFE4A3B42}"/>
              </a:ext>
            </a:extLst>
          </p:cNvPr>
          <p:cNvGrpSpPr/>
          <p:nvPr/>
        </p:nvGrpSpPr>
        <p:grpSpPr>
          <a:xfrm>
            <a:off x="9472530" y="1629848"/>
            <a:ext cx="1906670" cy="3383493"/>
            <a:chOff x="8946057" y="1366615"/>
            <a:chExt cx="2800856" cy="4970275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C411EA6F-5CF8-44D5-8AAC-5F47274F46CC}"/>
                </a:ext>
              </a:extLst>
            </p:cNvPr>
            <p:cNvGrpSpPr/>
            <p:nvPr/>
          </p:nvGrpSpPr>
          <p:grpSpPr>
            <a:xfrm>
              <a:off x="8946058" y="1366615"/>
              <a:ext cx="2800855" cy="2423889"/>
              <a:chOff x="8853696" y="1990504"/>
              <a:chExt cx="2800855" cy="2423889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11DCF4D5-B500-457A-BE46-FAF697EAC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3696" y="1990504"/>
                <a:ext cx="2022383" cy="180000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125375F3-F192-4D4A-A730-B9964B16F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9551" y="2614393"/>
                <a:ext cx="2025000" cy="1800000"/>
              </a:xfrm>
              <a:prstGeom prst="rect">
                <a:avLst/>
              </a:prstGeom>
            </p:spPr>
          </p:pic>
        </p:grp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05037F9C-0D20-4EB6-98E1-A4A2927A2472}"/>
                </a:ext>
              </a:extLst>
            </p:cNvPr>
            <p:cNvGrpSpPr/>
            <p:nvPr/>
          </p:nvGrpSpPr>
          <p:grpSpPr>
            <a:xfrm>
              <a:off x="8946057" y="3913001"/>
              <a:ext cx="2800856" cy="2423889"/>
              <a:chOff x="6217315" y="1990504"/>
              <a:chExt cx="2800856" cy="2423889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E36402D5-A361-4B84-AE56-AF8BEEC54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7315" y="1990504"/>
                <a:ext cx="2019449" cy="1800000"/>
              </a:xfrm>
              <a:prstGeom prst="rect">
                <a:avLst/>
              </a:prstGeom>
            </p:spPr>
          </p:pic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53648384-7BFF-47AF-B9F0-2D1DA7B0C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3170" y="2614393"/>
                <a:ext cx="2025001" cy="180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905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m 22">
            <a:extLst>
              <a:ext uri="{FF2B5EF4-FFF2-40B4-BE49-F238E27FC236}">
                <a16:creationId xmlns:a16="http://schemas.microsoft.com/office/drawing/2014/main" id="{9E4369D9-4E51-4499-85C2-CD004AC8B1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734263"/>
              </p:ext>
            </p:extLst>
          </p:nvPr>
        </p:nvGraphicFramePr>
        <p:xfrm>
          <a:off x="6684264" y="1961065"/>
          <a:ext cx="4575810" cy="275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Vergleich der Gefahrenstrecken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22243" y="1080292"/>
            <a:ext cx="11969757" cy="4698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400" dirty="0"/>
              <a:t>Die Anzahl der Gefahrenstrecken ist bei jungen FahrerInnen mit 155 Strecken höher als bei älteren Fahrer*innen mit 131 Strecken.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DBFA984-E9E4-45C9-8524-37E5E870B268}"/>
              </a:ext>
            </a:extLst>
          </p:cNvPr>
          <p:cNvSpPr txBox="1"/>
          <p:nvPr/>
        </p:nvSpPr>
        <p:spPr>
          <a:xfrm>
            <a:off x="6598175" y="4865699"/>
            <a:ext cx="559382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Gefahrenstrecken junger Fahrer*innen liegen häufiger außerorts.</a:t>
            </a:r>
          </a:p>
          <a:p>
            <a:pPr marL="268288" indent="-268288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Gefahrenstrecken älterer Fahrer*innen liegen dagegen häufiger innerorts.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6268F90-C8E5-4436-ADF7-D9E03A275D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7808" y="183515"/>
            <a:ext cx="1207537" cy="521060"/>
          </a:xfrm>
          <a:prstGeom prst="rect">
            <a:avLst/>
          </a:prstGeom>
        </p:spPr>
      </p:pic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BBA7D859-C014-4461-BD42-C6E535AF6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78663"/>
              </p:ext>
            </p:extLst>
          </p:nvPr>
        </p:nvGraphicFramePr>
        <p:xfrm>
          <a:off x="2305293" y="1854256"/>
          <a:ext cx="1721032" cy="2489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7014">
                  <a:extLst>
                    <a:ext uri="{9D8B030D-6E8A-4147-A177-3AD203B41FA5}">
                      <a16:colId xmlns:a16="http://schemas.microsoft.com/office/drawing/2014/main" val="2062552432"/>
                    </a:ext>
                  </a:extLst>
                </a:gridCol>
                <a:gridCol w="734018">
                  <a:extLst>
                    <a:ext uri="{9D8B030D-6E8A-4147-A177-3AD203B41FA5}">
                      <a16:colId xmlns:a16="http://schemas.microsoft.com/office/drawing/2014/main" val="27905689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133676"/>
                  </a:ext>
                </a:extLst>
              </a:tr>
              <a:tr h="466704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952747"/>
                  </a:ext>
                </a:extLst>
              </a:tr>
              <a:tr h="427308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8265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99978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648588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2C1E2401-B530-4AE6-BBB1-AA9D87C2B5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103"/>
          <a:stretch/>
        </p:blipFill>
        <p:spPr>
          <a:xfrm>
            <a:off x="2565738" y="2075016"/>
            <a:ext cx="448688" cy="380401"/>
          </a:xfrm>
          <a:prstGeom prst="rect">
            <a:avLst/>
          </a:prstGeom>
        </p:spPr>
      </p:pic>
      <p:sp>
        <p:nvSpPr>
          <p:cNvPr id="16" name="Pfeil: Fünfeck 15">
            <a:extLst>
              <a:ext uri="{FF2B5EF4-FFF2-40B4-BE49-F238E27FC236}">
                <a16:creationId xmlns:a16="http://schemas.microsoft.com/office/drawing/2014/main" id="{A6A1506E-8FF7-48CD-9FA0-CA72ACE0D83B}"/>
              </a:ext>
            </a:extLst>
          </p:cNvPr>
          <p:cNvSpPr/>
          <p:nvPr/>
        </p:nvSpPr>
        <p:spPr>
          <a:xfrm>
            <a:off x="566943" y="2591397"/>
            <a:ext cx="1800000" cy="3600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Unfälle mit Schwerverletzten </a:t>
            </a:r>
          </a:p>
        </p:txBody>
      </p:sp>
      <p:sp>
        <p:nvSpPr>
          <p:cNvPr id="17" name="Pfeil: Fünfeck 16">
            <a:extLst>
              <a:ext uri="{FF2B5EF4-FFF2-40B4-BE49-F238E27FC236}">
                <a16:creationId xmlns:a16="http://schemas.microsoft.com/office/drawing/2014/main" id="{887317A5-ECB4-48E3-A8CB-893993198370}"/>
              </a:ext>
            </a:extLst>
          </p:cNvPr>
          <p:cNvSpPr/>
          <p:nvPr/>
        </p:nvSpPr>
        <p:spPr>
          <a:xfrm>
            <a:off x="566943" y="3052449"/>
            <a:ext cx="1800000" cy="36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Unfälle mit Leichtverletzten </a:t>
            </a:r>
          </a:p>
        </p:txBody>
      </p:sp>
      <p:sp>
        <p:nvSpPr>
          <p:cNvPr id="18" name="Pfeil: Fünfeck 17">
            <a:extLst>
              <a:ext uri="{FF2B5EF4-FFF2-40B4-BE49-F238E27FC236}">
                <a16:creationId xmlns:a16="http://schemas.microsoft.com/office/drawing/2014/main" id="{D4EA9316-4E16-44DB-A0DD-2042A7CFE06B}"/>
              </a:ext>
            </a:extLst>
          </p:cNvPr>
          <p:cNvSpPr/>
          <p:nvPr/>
        </p:nvSpPr>
        <p:spPr>
          <a:xfrm>
            <a:off x="566943" y="3513501"/>
            <a:ext cx="1800000" cy="360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Schwerwiegende Unfälle mit Sachschaden </a:t>
            </a:r>
          </a:p>
        </p:txBody>
      </p:sp>
      <p:sp>
        <p:nvSpPr>
          <p:cNvPr id="20" name="Pfeil: Fünfeck 19">
            <a:extLst>
              <a:ext uri="{FF2B5EF4-FFF2-40B4-BE49-F238E27FC236}">
                <a16:creationId xmlns:a16="http://schemas.microsoft.com/office/drawing/2014/main" id="{86C34C5B-D44C-43F9-B7E3-560A40F1A2B2}"/>
              </a:ext>
            </a:extLst>
          </p:cNvPr>
          <p:cNvSpPr/>
          <p:nvPr/>
        </p:nvSpPr>
        <p:spPr>
          <a:xfrm>
            <a:off x="566943" y="3974552"/>
            <a:ext cx="1800000" cy="36000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Versch. Unfallfolgen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2E42794-D1BF-4607-9854-D649B047B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03"/>
          <a:stretch/>
        </p:blipFill>
        <p:spPr>
          <a:xfrm>
            <a:off x="3425062" y="2075017"/>
            <a:ext cx="448688" cy="380401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A8616CA-2C27-4C32-8734-CD2A51AE0E3B}"/>
              </a:ext>
            </a:extLst>
          </p:cNvPr>
          <p:cNvSpPr/>
          <p:nvPr/>
        </p:nvSpPr>
        <p:spPr>
          <a:xfrm>
            <a:off x="476301" y="4872642"/>
            <a:ext cx="57973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Auf der Mehrheit der Gefahrenstrecken ereigneten sich Unfälle mit Leichtverletzten oder unterschiedlichen Unfallfolgen.</a:t>
            </a:r>
          </a:p>
          <a:p>
            <a:pPr>
              <a:spcAft>
                <a:spcPts val="600"/>
              </a:spcAft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F0EC977-99C5-4789-81D4-0BFAD969BC0E}"/>
              </a:ext>
            </a:extLst>
          </p:cNvPr>
          <p:cNvSpPr/>
          <p:nvPr/>
        </p:nvSpPr>
        <p:spPr>
          <a:xfrm>
            <a:off x="6605784" y="1793185"/>
            <a:ext cx="15321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Ortslage (in %)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B3BE339-8800-415E-A07F-CA14600DD4E9}"/>
              </a:ext>
            </a:extLst>
          </p:cNvPr>
          <p:cNvSpPr/>
          <p:nvPr/>
        </p:nvSpPr>
        <p:spPr>
          <a:xfrm>
            <a:off x="457830" y="1793185"/>
            <a:ext cx="1754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Unfallfolgen (in %)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E5F7D33-8B32-4600-B9B0-9A2B3BEDAC8C}"/>
              </a:ext>
            </a:extLst>
          </p:cNvPr>
          <p:cNvSpPr txBox="1"/>
          <p:nvPr/>
        </p:nvSpPr>
        <p:spPr>
          <a:xfrm>
            <a:off x="2565738" y="4395352"/>
            <a:ext cx="143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Prozent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1659CB8-9B60-4F4E-BC1F-F0428A18DD2D}"/>
              </a:ext>
            </a:extLst>
          </p:cNvPr>
          <p:cNvSpPr txBox="1"/>
          <p:nvPr/>
        </p:nvSpPr>
        <p:spPr>
          <a:xfrm>
            <a:off x="8698393" y="4638494"/>
            <a:ext cx="143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Prozent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220A533-3C31-4C3B-BA48-677CE01840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7580" y="4039820"/>
            <a:ext cx="839447" cy="462961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77313828-8E55-43AD-8F4E-D4BEF2054BAB}"/>
              </a:ext>
            </a:extLst>
          </p:cNvPr>
          <p:cNvGrpSpPr/>
          <p:nvPr/>
        </p:nvGrpSpPr>
        <p:grpSpPr>
          <a:xfrm>
            <a:off x="11041075" y="3869279"/>
            <a:ext cx="1150925" cy="756905"/>
            <a:chOff x="5152791" y="3205964"/>
            <a:chExt cx="1150925" cy="756905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0677A451-7955-463B-A5C5-6AF837226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52791" y="3381369"/>
              <a:ext cx="839447" cy="462961"/>
            </a:xfrm>
            <a:prstGeom prst="rect">
              <a:avLst/>
            </a:prstGeom>
          </p:spPr>
        </p:pic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7A11105B-01A3-491A-BDFF-A899E6F3CE4F}"/>
                </a:ext>
              </a:extLst>
            </p:cNvPr>
            <p:cNvSpPr/>
            <p:nvPr/>
          </p:nvSpPr>
          <p:spPr>
            <a:xfrm>
              <a:off x="5311302" y="3205964"/>
              <a:ext cx="992414" cy="75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7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Junge Fahrer*innen</a:t>
              </a:r>
            </a:p>
            <a:p>
              <a:endParaRPr lang="de-DE" sz="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DE" sz="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7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Ältere Fahrer*innen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55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E364E747-155D-4D23-8232-443751C3F5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637036"/>
              </p:ext>
            </p:extLst>
          </p:nvPr>
        </p:nvGraphicFramePr>
        <p:xfrm>
          <a:off x="42663" y="1630944"/>
          <a:ext cx="6053338" cy="342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Vergleich der Gefahrenstrecken</a:t>
            </a:r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6268F90-C8E5-4436-ADF7-D9E03A275D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7808" y="183515"/>
            <a:ext cx="1207537" cy="52106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F747CB0-1DA6-4606-A20E-2F8A258B31D1}"/>
              </a:ext>
            </a:extLst>
          </p:cNvPr>
          <p:cNvSpPr txBox="1"/>
          <p:nvPr/>
        </p:nvSpPr>
        <p:spPr>
          <a:xfrm>
            <a:off x="6773930" y="1814091"/>
            <a:ext cx="498824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Es zeigen sich teilweise Unterschiede zwischen den beiden Altersgruppen: 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 beiden Altersgruppen sind Gefahrenstrecken mit ausschließlicher Pkw-Beteiligung oder unterschiedlicher Verkehrsbeteiligung am häufigsten.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den jungen Fahrer*innen gibt es Gefahrenstrecken, auf denen ausschließlich Kräder verunfallten.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den älteren Fahrer*innen gibt es häufiger Gefahrenstrecken, auf denen sich ausschließlich Kollisionen zwischen Pkw und Fahrrad bzw. Pkw und Fußgänger*innen ereigneten.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EC1ABCA-2C4A-4BED-B97A-761FBDBEEDD1}"/>
              </a:ext>
            </a:extLst>
          </p:cNvPr>
          <p:cNvSpPr/>
          <p:nvPr/>
        </p:nvSpPr>
        <p:spPr>
          <a:xfrm>
            <a:off x="309324" y="1144975"/>
            <a:ext cx="2431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Verkehrsbeteiligung (in %)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4DD612-C32B-4438-903B-DC54517328C0}"/>
              </a:ext>
            </a:extLst>
          </p:cNvPr>
          <p:cNvSpPr txBox="1"/>
          <p:nvPr/>
        </p:nvSpPr>
        <p:spPr>
          <a:xfrm>
            <a:off x="2484713" y="5346776"/>
            <a:ext cx="143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Prozent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8ACBF32-5DBA-46B7-81A5-048EBBE81CF2}"/>
              </a:ext>
            </a:extLst>
          </p:cNvPr>
          <p:cNvGrpSpPr/>
          <p:nvPr/>
        </p:nvGrpSpPr>
        <p:grpSpPr>
          <a:xfrm>
            <a:off x="5624397" y="4148846"/>
            <a:ext cx="1520383" cy="756905"/>
            <a:chOff x="5152791" y="3205964"/>
            <a:chExt cx="1520383" cy="756905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7D5FF77-667B-48DC-9CD4-9F7202494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52791" y="3381369"/>
              <a:ext cx="839447" cy="462961"/>
            </a:xfrm>
            <a:prstGeom prst="rect">
              <a:avLst/>
            </a:prstGeom>
          </p:spPr>
        </p:pic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A4579FB-626E-4C22-93E7-F16A72CACAAB}"/>
                </a:ext>
              </a:extLst>
            </p:cNvPr>
            <p:cNvSpPr/>
            <p:nvPr/>
          </p:nvSpPr>
          <p:spPr>
            <a:xfrm>
              <a:off x="5311302" y="3205964"/>
              <a:ext cx="1361872" cy="75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7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Junge Fahrer*innen</a:t>
              </a:r>
            </a:p>
            <a:p>
              <a:endParaRPr lang="de-DE" sz="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DE" sz="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7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Ältere Fahrer*innen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99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Vergleich der Gefahrenstrecken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9CC2C30-69F3-48E5-BE6A-F610F096325E}"/>
              </a:ext>
            </a:extLst>
          </p:cNvPr>
          <p:cNvSpPr txBox="1"/>
          <p:nvPr/>
        </p:nvSpPr>
        <p:spPr>
          <a:xfrm>
            <a:off x="6387151" y="1814091"/>
            <a:ext cx="549552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Es gibt Unterschiede zwischen den beiden Altersgruppen: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Deutliche Unterschiede zeigen sich insbesondere bei den Unfalltypen „Fahrunfall“ und „Einbiegen/Kreuzen-Unfälle“.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Während es sich bei etwa jeder vierten Gefahrenstrecke von jungen Fahrer*innen um eine Gefahrenstrecke handelt, auf der sich ausschließlich Fahrunfälle ereigneten, dominieren bei den älteren Fahrer*innen Gefahrenstrecken mit ausschließlich Einbiegen/Kreuzen-Unfällen.  </a:t>
            </a:r>
          </a:p>
          <a:p>
            <a:pPr marL="742950" lvl="1" indent="-285750">
              <a:spcAft>
                <a:spcPts val="300"/>
              </a:spcAft>
              <a:buFont typeface="Symbol" panose="05050102010706020507" pitchFamily="18" charset="2"/>
              <a:buChar char="-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5230EBD-AE31-449E-9BBA-A0B991E9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7808" y="183515"/>
            <a:ext cx="1207537" cy="52106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EC1ABCA-2C4A-4BED-B97A-761FBDBEEDD1}"/>
              </a:ext>
            </a:extLst>
          </p:cNvPr>
          <p:cNvSpPr/>
          <p:nvPr/>
        </p:nvSpPr>
        <p:spPr>
          <a:xfrm>
            <a:off x="309324" y="1144975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Unfalltyp (in %)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F1CE72-3310-4E3E-8B15-5FC043F96815}"/>
              </a:ext>
            </a:extLst>
          </p:cNvPr>
          <p:cNvSpPr txBox="1"/>
          <p:nvPr/>
        </p:nvSpPr>
        <p:spPr>
          <a:xfrm>
            <a:off x="2901999" y="5167624"/>
            <a:ext cx="143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Prozent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CA263C6C-99C6-4034-8911-426C14794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486177"/>
              </p:ext>
            </p:extLst>
          </p:nvPr>
        </p:nvGraphicFramePr>
        <p:xfrm>
          <a:off x="137910" y="1683088"/>
          <a:ext cx="5666940" cy="348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5A02C65-BD26-4AC1-B63F-E6FAF87B199F}"/>
              </a:ext>
            </a:extLst>
          </p:cNvPr>
          <p:cNvGrpSpPr/>
          <p:nvPr/>
        </p:nvGrpSpPr>
        <p:grpSpPr>
          <a:xfrm>
            <a:off x="5626959" y="4345194"/>
            <a:ext cx="1520383" cy="756905"/>
            <a:chOff x="5152791" y="3205964"/>
            <a:chExt cx="1520383" cy="756905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9A7AD5F-7855-4407-9787-C9BDADC12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52791" y="3381369"/>
              <a:ext cx="839447" cy="462961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77E2864-3700-4AF9-B370-A96D98611D04}"/>
                </a:ext>
              </a:extLst>
            </p:cNvPr>
            <p:cNvSpPr/>
            <p:nvPr/>
          </p:nvSpPr>
          <p:spPr>
            <a:xfrm>
              <a:off x="5311302" y="3205964"/>
              <a:ext cx="1361872" cy="75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7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Junge Fahrer*innen</a:t>
              </a:r>
            </a:p>
            <a:p>
              <a:endParaRPr lang="de-DE" sz="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DE" sz="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7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Ältere Fahrer*innen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284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7B78BFCE-B252-4DA0-9FBE-AB0CFE086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140259"/>
              </p:ext>
            </p:extLst>
          </p:nvPr>
        </p:nvGraphicFramePr>
        <p:xfrm>
          <a:off x="101810" y="1555747"/>
          <a:ext cx="5120850" cy="272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Vergleich der Gefahrenstrecken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5230EBD-AE31-449E-9BBA-A0B991E913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7808" y="183515"/>
            <a:ext cx="1207537" cy="52106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60CD71F-3C66-4EF7-B58D-254FDDF34625}"/>
              </a:ext>
            </a:extLst>
          </p:cNvPr>
          <p:cNvSpPr/>
          <p:nvPr/>
        </p:nvSpPr>
        <p:spPr>
          <a:xfrm>
            <a:off x="193158" y="4411469"/>
            <a:ext cx="571812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Entsprechend der Unfalltypen waren die Unfälle auf den Gefahrenstrecken junger Fahrer*innen wesentlich häufiger durch das Abkommen von der Fahrbahn charakterisiert.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Ältere Fahrer*innen stießen deutlich häufiger mit einbiegenden/kreuzenden Fahrzeugen zusammen.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69E0345-F435-4793-A78B-D6D462E2B5FE}"/>
              </a:ext>
            </a:extLst>
          </p:cNvPr>
          <p:cNvSpPr/>
          <p:nvPr/>
        </p:nvSpPr>
        <p:spPr>
          <a:xfrm>
            <a:off x="6414059" y="1144974"/>
            <a:ext cx="1547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Unfallursachen*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4AD6003-2AF1-4964-9B2E-20BC06732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49533"/>
              </p:ext>
            </p:extLst>
          </p:nvPr>
        </p:nvGraphicFramePr>
        <p:xfrm>
          <a:off x="7038526" y="1655797"/>
          <a:ext cx="4859859" cy="1891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1671">
                  <a:extLst>
                    <a:ext uri="{9D8B030D-6E8A-4147-A177-3AD203B41FA5}">
                      <a16:colId xmlns:a16="http://schemas.microsoft.com/office/drawing/2014/main" val="2062552432"/>
                    </a:ext>
                  </a:extLst>
                </a:gridCol>
                <a:gridCol w="2698188">
                  <a:extLst>
                    <a:ext uri="{9D8B030D-6E8A-4147-A177-3AD203B41FA5}">
                      <a16:colId xmlns:a16="http://schemas.microsoft.com/office/drawing/2014/main" val="2790568920"/>
                    </a:ext>
                  </a:extLst>
                </a:gridCol>
              </a:tblGrid>
              <a:tr h="645449">
                <a:tc>
                  <a:txBody>
                    <a:bodyPr/>
                    <a:lstStyle/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133676"/>
                  </a:ext>
                </a:extLst>
              </a:tr>
              <a:tr h="411792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Geschwindigkeit (n = 142)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Vorfahrt/Vorrang (n = 201)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952747"/>
                  </a:ext>
                </a:extLst>
              </a:tr>
              <a:tr h="377031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Vorfahrt/Vorrang (n = 118)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Sicherheitsabstand (n = 38)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826517"/>
                  </a:ext>
                </a:extLst>
              </a:tr>
              <a:tr h="381171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Sicherheitsabstand (n = 65)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Verhalten </a:t>
                      </a:r>
                      <a:r>
                        <a:rPr lang="de-DE" sz="1200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ggü</a:t>
                      </a: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. Fußgänger*innen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(n = 13)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999789"/>
                  </a:ext>
                </a:extLst>
              </a:tr>
            </a:tbl>
          </a:graphicData>
        </a:graphic>
      </p:graphicFrame>
      <p:pic>
        <p:nvPicPr>
          <p:cNvPr id="19" name="Grafik 18">
            <a:extLst>
              <a:ext uri="{FF2B5EF4-FFF2-40B4-BE49-F238E27FC236}">
                <a16:creationId xmlns:a16="http://schemas.microsoft.com/office/drawing/2014/main" id="{7C277E08-A673-43D9-A70F-9088B10C14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103" b="-2993"/>
          <a:stretch/>
        </p:blipFill>
        <p:spPr>
          <a:xfrm>
            <a:off x="7519686" y="1701977"/>
            <a:ext cx="614598" cy="551694"/>
          </a:xfrm>
          <a:prstGeom prst="rect">
            <a:avLst/>
          </a:prstGeom>
        </p:spPr>
      </p:pic>
      <p:sp>
        <p:nvSpPr>
          <p:cNvPr id="11" name="Pfeil: Fünfeck 10">
            <a:extLst>
              <a:ext uri="{FF2B5EF4-FFF2-40B4-BE49-F238E27FC236}">
                <a16:creationId xmlns:a16="http://schemas.microsoft.com/office/drawing/2014/main" id="{F09365EE-EAED-4D55-B8ED-CB42B932E0CC}"/>
              </a:ext>
            </a:extLst>
          </p:cNvPr>
          <p:cNvSpPr/>
          <p:nvPr/>
        </p:nvSpPr>
        <p:spPr>
          <a:xfrm>
            <a:off x="6524892" y="2299140"/>
            <a:ext cx="396000" cy="317642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1</a:t>
            </a:r>
          </a:p>
        </p:txBody>
      </p:sp>
      <p:sp>
        <p:nvSpPr>
          <p:cNvPr id="21" name="Pfeil: Fünfeck 20">
            <a:extLst>
              <a:ext uri="{FF2B5EF4-FFF2-40B4-BE49-F238E27FC236}">
                <a16:creationId xmlns:a16="http://schemas.microsoft.com/office/drawing/2014/main" id="{0E934D65-96C6-4127-A9FF-23AE32B4EF74}"/>
              </a:ext>
            </a:extLst>
          </p:cNvPr>
          <p:cNvSpPr/>
          <p:nvPr/>
        </p:nvSpPr>
        <p:spPr>
          <a:xfrm>
            <a:off x="6524892" y="2727565"/>
            <a:ext cx="396000" cy="31764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2</a:t>
            </a:r>
          </a:p>
        </p:txBody>
      </p:sp>
      <p:sp>
        <p:nvSpPr>
          <p:cNvPr id="22" name="Pfeil: Fünfeck 21">
            <a:extLst>
              <a:ext uri="{FF2B5EF4-FFF2-40B4-BE49-F238E27FC236}">
                <a16:creationId xmlns:a16="http://schemas.microsoft.com/office/drawing/2014/main" id="{03B54895-7EA5-49D6-93EE-CFBDC881278E}"/>
              </a:ext>
            </a:extLst>
          </p:cNvPr>
          <p:cNvSpPr/>
          <p:nvPr/>
        </p:nvSpPr>
        <p:spPr>
          <a:xfrm>
            <a:off x="6524892" y="3155991"/>
            <a:ext cx="396000" cy="31764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A1E4B67-8351-4DA4-89FF-9C9E3128C558}"/>
              </a:ext>
            </a:extLst>
          </p:cNvPr>
          <p:cNvSpPr/>
          <p:nvPr/>
        </p:nvSpPr>
        <p:spPr>
          <a:xfrm>
            <a:off x="6450887" y="4411469"/>
            <a:ext cx="569445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Jüngere Fahrer*innen verunfallten wesentlich häufiger aufgrund von nicht angepasster Geschwindigkeit als ältere Fahrer*innen.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Hauptunfallursachen bei Unfällen von älteren Fahrer*innen waren die Missachtung der Vorfahrt und Fehlverhalten im Zusammenhang mit dem Vorrang. 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A2D71E9-1138-42CD-AC77-6A971E1005A5}"/>
              </a:ext>
            </a:extLst>
          </p:cNvPr>
          <p:cNvSpPr/>
          <p:nvPr/>
        </p:nvSpPr>
        <p:spPr>
          <a:xfrm>
            <a:off x="235440" y="1144974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Unfallart (in %)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A3768F8-C554-4726-9B47-4E38DC818B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03"/>
          <a:stretch/>
        </p:blipFill>
        <p:spPr>
          <a:xfrm>
            <a:off x="9981556" y="1717551"/>
            <a:ext cx="614597" cy="52106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581B8A93-F870-4217-ABAF-17F318E56EF7}"/>
              </a:ext>
            </a:extLst>
          </p:cNvPr>
          <p:cNvSpPr/>
          <p:nvPr/>
        </p:nvSpPr>
        <p:spPr>
          <a:xfrm>
            <a:off x="7038526" y="3613498"/>
            <a:ext cx="33522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* Bei den Unfallursachen waren Mehrfachnennungen möglich.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8921672-39FB-4D78-AEFD-CDAD77D652BB}"/>
              </a:ext>
            </a:extLst>
          </p:cNvPr>
          <p:cNvSpPr txBox="1"/>
          <p:nvPr/>
        </p:nvSpPr>
        <p:spPr>
          <a:xfrm>
            <a:off x="2892272" y="4230404"/>
            <a:ext cx="143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Prozent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C760567-5D90-47A8-A104-B4DEB46A8A86}"/>
              </a:ext>
            </a:extLst>
          </p:cNvPr>
          <p:cNvGrpSpPr/>
          <p:nvPr/>
        </p:nvGrpSpPr>
        <p:grpSpPr>
          <a:xfrm>
            <a:off x="5004509" y="3349886"/>
            <a:ext cx="1520383" cy="756905"/>
            <a:chOff x="5152791" y="3205964"/>
            <a:chExt cx="1520383" cy="756905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85104ACD-2EC8-4DF8-A909-0B3B0E029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52791" y="3381369"/>
              <a:ext cx="839447" cy="462961"/>
            </a:xfrm>
            <a:prstGeom prst="rect">
              <a:avLst/>
            </a:prstGeom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EC81F688-F79A-4322-9D86-E0B744B238A7}"/>
                </a:ext>
              </a:extLst>
            </p:cNvPr>
            <p:cNvSpPr/>
            <p:nvPr/>
          </p:nvSpPr>
          <p:spPr>
            <a:xfrm>
              <a:off x="5311302" y="3205964"/>
              <a:ext cx="1361872" cy="75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7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Junge Fahrer*innen</a:t>
              </a:r>
            </a:p>
            <a:p>
              <a:endParaRPr lang="de-DE" sz="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DE" sz="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7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Ältere Fahrer*innen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270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Breitbild</PresentationFormat>
  <Paragraphs>86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Voigt</dc:creator>
  <cp:lastModifiedBy>Katja Lauermann</cp:lastModifiedBy>
  <cp:revision>35</cp:revision>
  <dcterms:created xsi:type="dcterms:W3CDTF">2021-09-14T08:01:16Z</dcterms:created>
  <dcterms:modified xsi:type="dcterms:W3CDTF">2024-08-06T13:59:35Z</dcterms:modified>
</cp:coreProperties>
</file>