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Voigt" initials="JV" lastIdx="6" clrIdx="0">
    <p:extLst>
      <p:ext uri="{19B8F6BF-5375-455C-9EA6-DF929625EA0E}">
        <p15:presenceInfo xmlns:p15="http://schemas.microsoft.com/office/powerpoint/2012/main" userId="S-1-5-21-723045629-826260016-3430960991-1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ana.Voigt\Desktop\RP_2023\spez-Analysen\gesonderte_Auswertungen_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ana.Voigt\Desktop\Arbeit\RP21\Homepage-Aktualisierung_2022\gesonderte%20Auswertungen\gesonderte_Auswertungen_20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ana.Voigt\Desktop\RP_2023\spez-Analysen\gesonderte_Auswertungen_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ana.Voigt\Desktop\RP_2023\spez-Analysen\gesonderte_Auswertungen_20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ana.Voigt\Desktop\RP_2023\spez-Analysen\gesonderte_Auswertungen_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74-4CC8-B776-0223B071C1B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74-4CC8-B776-0223B071C1B5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74-4CC8-B776-0223B071C1B5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74-4CC8-B776-0223B071C1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Radfahrer_Senioren!$A$7:$A$8</c:f>
              <c:strCache>
                <c:ptCount val="2"/>
                <c:pt idx="0">
                  <c:v>Außerorts</c:v>
                </c:pt>
                <c:pt idx="1">
                  <c:v>Innerorts</c:v>
                </c:pt>
              </c:strCache>
            </c:strRef>
          </c:cat>
          <c:val>
            <c:numRef>
              <c:f>Radfahrer_Senioren!$B$7:$B$8</c:f>
              <c:numCache>
                <c:formatCode>General</c:formatCode>
                <c:ptCount val="2"/>
                <c:pt idx="0">
                  <c:v>30</c:v>
                </c:pt>
                <c:pt idx="1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74-4CC8-B776-0223B071C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72-4251-B69E-2E31F661015E}"/>
              </c:ext>
            </c:extLst>
          </c:dPt>
          <c:dPt>
            <c:idx val="1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72-4251-B69E-2E31F661015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72-4251-B69E-2E31F661015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72-4251-B69E-2E31F661015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472-4251-B69E-2E31F661015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472-4251-B69E-2E31F661015E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472-4251-B69E-2E31F66101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Radfahrer_Senioren!$A$11:$A$12</c:f>
              <c:strCache>
                <c:ptCount val="2"/>
                <c:pt idx="0">
                  <c:v>Werktags</c:v>
                </c:pt>
                <c:pt idx="1">
                  <c:v>Wochenende</c:v>
                </c:pt>
              </c:strCache>
            </c:strRef>
          </c:cat>
          <c:val>
            <c:numRef>
              <c:f>Radfahrer_Senioren!$B$11:$B$12</c:f>
              <c:numCache>
                <c:formatCode>General</c:formatCode>
                <c:ptCount val="2"/>
                <c:pt idx="0">
                  <c:v>360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472-4251-B69E-2E31F6610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333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Radfahrer_Senioren!$D$16:$D$21</c:f>
              <c:strCache>
                <c:ptCount val="6"/>
                <c:pt idx="0">
                  <c:v>Morgens </c:v>
                </c:pt>
                <c:pt idx="1">
                  <c:v>Vormittags</c:v>
                </c:pt>
                <c:pt idx="2">
                  <c:v>Mittags</c:v>
                </c:pt>
                <c:pt idx="3">
                  <c:v>Nachmittags</c:v>
                </c:pt>
                <c:pt idx="4">
                  <c:v>Abends</c:v>
                </c:pt>
                <c:pt idx="5">
                  <c:v>Nachts </c:v>
                </c:pt>
              </c:strCache>
            </c:strRef>
          </c:cat>
          <c:val>
            <c:numRef>
              <c:f>Radfahrer_Senioren!$E$16:$E$21</c:f>
              <c:numCache>
                <c:formatCode>General</c:formatCode>
                <c:ptCount val="6"/>
                <c:pt idx="0">
                  <c:v>43</c:v>
                </c:pt>
                <c:pt idx="1">
                  <c:v>105</c:v>
                </c:pt>
                <c:pt idx="2">
                  <c:v>131</c:v>
                </c:pt>
                <c:pt idx="3">
                  <c:v>107</c:v>
                </c:pt>
                <c:pt idx="4">
                  <c:v>38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9-4896-932A-A1000015D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5599471"/>
        <c:axId val="284727359"/>
      </c:barChart>
      <c:catAx>
        <c:axId val="4255994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84727359"/>
        <c:crosses val="autoZero"/>
        <c:auto val="1"/>
        <c:lblAlgn val="ctr"/>
        <c:lblOffset val="100"/>
        <c:noMultiLvlLbl val="0"/>
      </c:catAx>
      <c:valAx>
        <c:axId val="284727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25599471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72-4464-A1C5-9698256E82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72-4464-A1C5-9698256E82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72-4464-A1C5-9698256E8283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72-4464-A1C5-9698256E8283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72-4464-A1C5-9698256E8283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572-4464-A1C5-9698256E82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Radfahrer_Senioren!$D$26:$D$31</c:f>
              <c:strCache>
                <c:ptCount val="6"/>
                <c:pt idx="0">
                  <c:v>Fahrunfall</c:v>
                </c:pt>
                <c:pt idx="1">
                  <c:v>Unfall im Längsverkehr</c:v>
                </c:pt>
                <c:pt idx="2">
                  <c:v>Abbiege-Unfall</c:v>
                </c:pt>
                <c:pt idx="3">
                  <c:v>Einbiegen/Kreuzen-Unfall</c:v>
                </c:pt>
                <c:pt idx="4">
                  <c:v>Unfall durch ruhenden Verkehr</c:v>
                </c:pt>
                <c:pt idx="5">
                  <c:v>Sonstiger Unfall</c:v>
                </c:pt>
              </c:strCache>
            </c:strRef>
          </c:cat>
          <c:val>
            <c:numRef>
              <c:f>Radfahrer_Senioren!$E$26:$E$31</c:f>
              <c:numCache>
                <c:formatCode>General</c:formatCode>
                <c:ptCount val="6"/>
                <c:pt idx="1">
                  <c:v>50</c:v>
                </c:pt>
                <c:pt idx="2">
                  <c:v>153</c:v>
                </c:pt>
                <c:pt idx="3">
                  <c:v>205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72-4464-A1C5-9698256E8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07029599"/>
        <c:axId val="1253843407"/>
      </c:barChart>
      <c:catAx>
        <c:axId val="11070295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253843407"/>
        <c:crosses val="autoZero"/>
        <c:auto val="1"/>
        <c:lblAlgn val="ctr"/>
        <c:lblOffset val="100"/>
        <c:noMultiLvlLbl val="0"/>
      </c:catAx>
      <c:valAx>
        <c:axId val="1253843407"/>
        <c:scaling>
          <c:orientation val="minMax"/>
          <c:max val="2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107029599"/>
        <c:crosses val="max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4169-B41D-4F26-B591-8EC8F6536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AB5FAC-7508-4CE7-9637-FF227C48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A856-3B4C-4495-88C4-95979E77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27484F-3088-4D7D-9E04-5564D5AE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5F5C7-B9B6-4C7A-9C04-7FE99507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76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F0D9C-EF9F-4AF7-BBE2-1978D52C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748290-3DD5-4F65-9E16-DADE6E697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6B734D-5851-49B7-9745-A2EB91C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55D20F-3BE5-43E8-9201-43941B0D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9B781-92C4-405A-9455-341A3D28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0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E135D1-8A1C-4D29-B044-3C71CBC19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4E0A88-D5C5-4C9D-A894-53D6822A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0F111A-1699-4421-A04C-16659C3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0840D2-50F0-4F1C-B031-0D1C4EB7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F1FB50-C270-4278-A511-90C518B4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25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322341" y="1074127"/>
            <a:ext cx="9490417" cy="5400626"/>
          </a:xfrm>
          <a:prstGeom prst="rect">
            <a:avLst/>
          </a:prstGeom>
          <a:solidFill>
            <a:schemeClr val="bg1"/>
          </a:solidFill>
          <a:ln w="88900">
            <a:solidFill>
              <a:srgbClr val="0E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232076" y="3407859"/>
            <a:ext cx="1820243" cy="3158334"/>
            <a:chOff x="405785" y="3165420"/>
            <a:chExt cx="1708181" cy="2963893"/>
          </a:xfrm>
        </p:grpSpPr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17" y="4787310"/>
              <a:ext cx="1694449" cy="1342003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405785" y="3165420"/>
              <a:ext cx="1708181" cy="1189452"/>
              <a:chOff x="4744847" y="6209156"/>
              <a:chExt cx="708376" cy="493261"/>
            </a:xfrm>
          </p:grpSpPr>
          <p:sp>
            <p:nvSpPr>
              <p:cNvPr id="14" name="Ellipse 13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" name="Gruppieren 14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5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2350080" y="5508362"/>
            <a:ext cx="9462677" cy="8517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</a:t>
            </a:r>
          </a:p>
          <a:p>
            <a:pPr lvl="0"/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65535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599341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0" y="84328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0" y="593400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201923" y="6151547"/>
            <a:ext cx="4339598" cy="473034"/>
            <a:chOff x="222242" y="6145823"/>
            <a:chExt cx="5230981" cy="570198"/>
          </a:xfrm>
        </p:grpSpPr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604" y="6247529"/>
              <a:ext cx="580791" cy="459986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222242" y="6145823"/>
              <a:ext cx="3389059" cy="570198"/>
              <a:chOff x="-7155471" y="10161071"/>
              <a:chExt cx="11687758" cy="1966428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r="61330" b="25087"/>
              <a:stretch/>
            </p:blipFill>
            <p:spPr>
              <a:xfrm>
                <a:off x="-7155471" y="10161071"/>
                <a:ext cx="2334633" cy="1966428"/>
              </a:xfrm>
              <a:prstGeom prst="rect">
                <a:avLst/>
              </a:prstGeom>
            </p:spPr>
          </p:pic>
          <p:grpSp>
            <p:nvGrpSpPr>
              <p:cNvPr id="15" name="Gruppieren 14"/>
              <p:cNvGrpSpPr/>
              <p:nvPr/>
            </p:nvGrpSpPr>
            <p:grpSpPr>
              <a:xfrm>
                <a:off x="-4601261" y="11037504"/>
                <a:ext cx="9133548" cy="1078733"/>
                <a:chOff x="-4117912" y="11258785"/>
                <a:chExt cx="14300431" cy="1688977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00" t="15340" r="12636" b="55812"/>
                <a:stretch/>
              </p:blipFill>
              <p:spPr>
                <a:xfrm>
                  <a:off x="-4117912" y="11307236"/>
                  <a:ext cx="6378342" cy="1640526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896" t="45462" r="1428" b="26099"/>
                <a:stretch/>
              </p:blipFill>
              <p:spPr>
                <a:xfrm>
                  <a:off x="1871830" y="11258785"/>
                  <a:ext cx="8310689" cy="16661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Gruppieren 23"/>
            <p:cNvGrpSpPr/>
            <p:nvPr userDrawn="1"/>
          </p:nvGrpSpPr>
          <p:grpSpPr>
            <a:xfrm>
              <a:off x="4744847" y="6209156"/>
              <a:ext cx="708376" cy="493261"/>
              <a:chOff x="4744847" y="6209156"/>
              <a:chExt cx="708376" cy="493261"/>
            </a:xfrm>
          </p:grpSpPr>
          <p:sp>
            <p:nvSpPr>
              <p:cNvPr id="23" name="Ellipse 22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8" name="Gruppieren 17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0" y="183515"/>
            <a:ext cx="12192000" cy="4824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xfrm>
            <a:off x="222243" y="1080292"/>
            <a:ext cx="11773396" cy="4698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 Zweite Ebene</a:t>
            </a:r>
          </a:p>
        </p:txBody>
      </p:sp>
    </p:spTree>
    <p:extLst>
      <p:ext uri="{BB962C8B-B14F-4D97-AF65-F5344CB8AC3E}">
        <p14:creationId xmlns:p14="http://schemas.microsoft.com/office/powerpoint/2010/main" val="329007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B13C8-E21E-4B85-BA2F-A321A6A6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1AC7E-DFC3-44A0-9B5D-FC2A5273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4EB6E-3E90-4BC7-8C03-2550C986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1167A5-ABA8-4035-883B-0C0E251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58810E-655F-4184-904B-738FBD70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2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77957-2757-4A75-A86E-7FF14EB6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D0A726-4DEC-4E0E-8842-6E30EF48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CE36DF-06C0-4B3E-BA51-2E903E37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A134DC-ED6B-4C4C-A6D1-ED4DDEA3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E363AE-E00F-4A58-A944-B0C59FA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7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D404-08DA-4D4A-BD30-6164EB7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FB537-2CDE-4289-A04C-D04FA321A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51F480-8587-43DC-BB9C-98C12A1EB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043D07-E43A-4EF0-8E27-9E4C11C3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464496-B2F4-45C9-98AA-041723F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C9B05-F6D4-4E52-A57F-C546FF14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11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474DB-E27A-4C46-854A-117C426E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F94859-E948-4012-ADE2-D8ADDBE3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496E1-CBDB-43C4-8224-01788687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00D314-8F27-4C68-BD59-162583791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0704A1-A560-4B7D-9E34-5DE24A788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D73E5C-C5F7-49B3-B366-6BF01F44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E64842-6B09-474E-94CA-10F8665E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D3B169-679E-4EC0-8A8A-84D4BA08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69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BB394-DE7E-4E16-BD2B-5795BE84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6A3FF-4EA2-4CA9-A887-84B6519D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6F39E2-DCE2-4770-B451-91A7886D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6C5483-8F3A-44C4-BE1C-9257229C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09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25DF63-4AC8-4F76-A274-57C2DB71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F074E4-525A-44E9-BDBB-DE11051A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58B6B7-6E89-407E-8112-7155CE7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1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2FC46-92C4-44A9-A08F-04F2DACD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31D43C-7EA2-402C-9477-5827B86C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3A8B9E-A5CA-4C08-AEC6-E6BA406E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0C05DC-8BBF-4E13-A53B-E8FE7D24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ED2D8D-5A6B-46C3-8397-6F1AAA95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6C62CB-0F88-4EAC-9FE9-61FDD1E9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1BB25-E078-4E10-9B6F-E398647D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DA841B-BDD1-4200-AAC1-6785ACF55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0CC1CB-0FF7-4CD9-8EBA-71E8B90F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FAC7DA-EFA8-41F3-AA12-9C20EA27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8F3ACC-43AE-4249-BDED-FD62437E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9160E2-5BE2-4669-AC71-1AAF0482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9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C6F9FD-108A-44D0-B9C1-74F42B73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63B24-09AE-4A1B-81F6-4B2051B49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BB986C-0B0B-4C1A-A5E9-03F789DB7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68070D-B688-4413-B950-7E33F2BB1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C68CE-FC29-4A3B-AEAD-14AB99F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1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Unfälle älterer Fahrer*innen mit Fahrradbeteiligung</a:t>
            </a:r>
          </a:p>
          <a:p>
            <a:r>
              <a:rPr lang="de-DE" dirty="0"/>
              <a:t> in Brandenburg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15357" y="416560"/>
            <a:ext cx="5132003" cy="2125021"/>
            <a:chOff x="130877" y="467360"/>
            <a:chExt cx="5741604" cy="2377440"/>
          </a:xfrm>
        </p:grpSpPr>
        <p:sp>
          <p:nvSpPr>
            <p:cNvPr id="10" name="Rechteck 9"/>
            <p:cNvSpPr/>
            <p:nvPr/>
          </p:nvSpPr>
          <p:spPr>
            <a:xfrm>
              <a:off x="130877" y="467360"/>
              <a:ext cx="5741604" cy="237744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0E75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00"/>
            <a:stretch/>
          </p:blipFill>
          <p:spPr>
            <a:xfrm>
              <a:off x="515655" y="758061"/>
              <a:ext cx="4972047" cy="1588899"/>
            </a:xfrm>
            <a:prstGeom prst="rect">
              <a:avLst/>
            </a:prstGeom>
          </p:spPr>
        </p:pic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31526BA3-872E-4E28-BD72-F51F89DE1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18" y="2870511"/>
            <a:ext cx="3833770" cy="242770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2D0855B-0327-463D-B689-E448CCE76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19" y="2870511"/>
            <a:ext cx="3641556" cy="24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Unfalldatenauswertung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80682" y="1431444"/>
            <a:ext cx="8444753" cy="4698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00" indent="-230400">
              <a:spcAft>
                <a:spcPts val="600"/>
              </a:spcAft>
            </a:pPr>
            <a:r>
              <a:rPr lang="de-DE" sz="1600" b="1" dirty="0"/>
              <a:t>Fragestellung</a:t>
            </a:r>
            <a:r>
              <a:rPr lang="de-DE" sz="1600" dirty="0"/>
              <a:t>: Welche Charakteristiken weisen Unfälle mit Fahrradbeteiligung auf, die von älteren Pkw-Fahrer*innen (ab 75 Jahren) verursacht wurden?</a:t>
            </a:r>
          </a:p>
          <a:p>
            <a:pPr>
              <a:spcAft>
                <a:spcPts val="600"/>
              </a:spcAft>
            </a:pPr>
            <a:endParaRPr lang="de-DE" sz="1600" b="1" dirty="0"/>
          </a:p>
          <a:p>
            <a:pPr>
              <a:spcAft>
                <a:spcPts val="600"/>
              </a:spcAft>
            </a:pPr>
            <a:r>
              <a:rPr lang="de-DE" sz="1600" dirty="0"/>
              <a:t>Die </a:t>
            </a:r>
            <a:r>
              <a:rPr lang="de-DE" sz="1600" b="1" dirty="0"/>
              <a:t>Datengrundlage</a:t>
            </a:r>
            <a:r>
              <a:rPr lang="de-DE" sz="1600" dirty="0"/>
              <a:t> zur Berechnung der Statistiken bildeten die polizeilich erfassten Verkehrsunfalldaten des Landes Brandenburg im Zeitraum von 2021 bis 2023.</a:t>
            </a:r>
          </a:p>
          <a:p>
            <a:pPr>
              <a:spcAft>
                <a:spcPts val="600"/>
              </a:spcAft>
            </a:pPr>
            <a:endParaRPr lang="de-DE" sz="1600" dirty="0"/>
          </a:p>
          <a:p>
            <a:pPr>
              <a:spcAft>
                <a:spcPts val="600"/>
              </a:spcAft>
            </a:pPr>
            <a:r>
              <a:rPr lang="de-DE" sz="1600" dirty="0"/>
              <a:t>In die </a:t>
            </a:r>
            <a:r>
              <a:rPr lang="de-DE" sz="1600" b="1" dirty="0"/>
              <a:t>Datenauswahl </a:t>
            </a:r>
            <a:r>
              <a:rPr lang="de-DE" sz="1600" dirty="0"/>
              <a:t>wurden alle Verkehrsunfälle mit folgenden Merkmalen einbezogen: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600" dirty="0"/>
              <a:t>Hauptverursachende Person waren Pkw-Fahrer*innen ab 75 Jahren.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600" dirty="0"/>
              <a:t>Bei mindestens einer verkehrsbeteiligten Person wurde ein „Fahrrad“ registriert.</a:t>
            </a:r>
            <a:endParaRPr lang="de-DE" sz="1500" dirty="0"/>
          </a:p>
          <a:p>
            <a:pPr lvl="1"/>
            <a:endParaRPr lang="de-DE" sz="1600" dirty="0"/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de-DE" sz="1600" dirty="0"/>
              <a:t>Im Rahmend der </a:t>
            </a:r>
            <a:r>
              <a:rPr lang="de-DE" sz="1600" b="1" dirty="0"/>
              <a:t>Datenanalyse</a:t>
            </a:r>
            <a:r>
              <a:rPr lang="de-DE" sz="1600" dirty="0"/>
              <a:t> wurden die Variablen „Ortslage“, „Unfallzeitpunkt“ (Tag, Tageszeit), „Verkehrsbeteiligung“, „Unfalltyp“, „Unfallart“, „Unfallursache“ und „Unfallfolgen“ ausgewertet.</a:t>
            </a:r>
          </a:p>
          <a:p>
            <a:pPr lvl="1"/>
            <a:endParaRPr lang="de-DE" sz="1500" dirty="0"/>
          </a:p>
          <a:p>
            <a:pPr lvl="1"/>
            <a:endParaRPr lang="de-DE" sz="1500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de-DE" sz="1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30422C-08AD-4830-BAA7-B7789869F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429" y="1620837"/>
            <a:ext cx="32289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8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8C220778-991E-4819-999F-695F55FBB060}"/>
              </a:ext>
            </a:extLst>
          </p:cNvPr>
          <p:cNvSpPr/>
          <p:nvPr/>
        </p:nvSpPr>
        <p:spPr>
          <a:xfrm>
            <a:off x="9279445" y="3194760"/>
            <a:ext cx="783946" cy="45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Außerorts               (n = 30)</a:t>
            </a: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104438CB-CE5B-4247-8D4B-DC595A37F5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67867"/>
              </p:ext>
            </p:extLst>
          </p:nvPr>
        </p:nvGraphicFramePr>
        <p:xfrm>
          <a:off x="6640134" y="3257502"/>
          <a:ext cx="4575810" cy="2739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Diagramm 30">
            <a:extLst>
              <a:ext uri="{FF2B5EF4-FFF2-40B4-BE49-F238E27FC236}">
                <a16:creationId xmlns:a16="http://schemas.microsoft.com/office/drawing/2014/main" id="{66FB4395-7912-47F2-A003-7D6C61A9CD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243195"/>
              </p:ext>
            </p:extLst>
          </p:nvPr>
        </p:nvGraphicFramePr>
        <p:xfrm>
          <a:off x="6570882" y="3332115"/>
          <a:ext cx="4973957" cy="264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Unfälle älterer Fahrer*innen mit Fahrradbeteiligung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7715" y="1066811"/>
            <a:ext cx="11897742" cy="1221895"/>
          </a:xfrm>
        </p:spPr>
        <p:txBody>
          <a:bodyPr anchor="t">
            <a:noAutofit/>
          </a:bodyPr>
          <a:lstStyle/>
          <a:p>
            <a:r>
              <a:rPr lang="de-DE" sz="1600" dirty="0"/>
              <a:t>Ältere Fahrer*innen verursachten </a:t>
            </a:r>
            <a:r>
              <a:rPr lang="de-DE" sz="1600" b="1" dirty="0"/>
              <a:t>insgesamt 2.443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r>
              <a:rPr lang="de-DE" sz="1600" b="1" dirty="0"/>
              <a:t>Verkehrsunfälle</a:t>
            </a:r>
            <a:r>
              <a:rPr lang="de-DE" sz="1600" b="1" dirty="0">
                <a:solidFill>
                  <a:srgbClr val="000000"/>
                </a:solidFill>
              </a:rPr>
              <a:t> mit Personenschaden oder schwerem Sachschaden</a:t>
            </a:r>
            <a:r>
              <a:rPr lang="de-DE" sz="1600" b="1" dirty="0"/>
              <a:t> </a:t>
            </a:r>
            <a:r>
              <a:rPr lang="de-DE" sz="1600" dirty="0"/>
              <a:t>im Zeitraum von 2021 bis 2023.</a:t>
            </a:r>
          </a:p>
          <a:p>
            <a:r>
              <a:rPr lang="de-DE" sz="1600" dirty="0"/>
              <a:t>Bei</a:t>
            </a:r>
            <a:r>
              <a:rPr lang="de-DE" sz="1600" b="1" dirty="0"/>
              <a:t> 428</a:t>
            </a:r>
            <a:r>
              <a:rPr lang="de-DE" sz="1600" dirty="0"/>
              <a:t> </a:t>
            </a:r>
            <a:r>
              <a:rPr lang="de-DE" sz="1600" b="1" dirty="0"/>
              <a:t>Verkehrsunfällen (17,5 %)</a:t>
            </a:r>
            <a:r>
              <a:rPr lang="de-DE" sz="1600" dirty="0"/>
              <a:t> verursachten ältere Fahrer*innen Unfälle mit Fahrradbeteiligung.</a:t>
            </a:r>
          </a:p>
          <a:p>
            <a:r>
              <a:rPr lang="de-DE" sz="1600" dirty="0"/>
              <a:t>Diese Unfälle weisen folgende Merkmale auf:</a:t>
            </a:r>
          </a:p>
          <a:p>
            <a:pPr marL="0" indent="0">
              <a:spcAft>
                <a:spcPts val="600"/>
              </a:spcAft>
              <a:buNone/>
            </a:pPr>
            <a:endParaRPr lang="de-DE" sz="1600" b="1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7EEE0C9-200B-4E93-AD46-1CBB65D6B542}"/>
              </a:ext>
            </a:extLst>
          </p:cNvPr>
          <p:cNvGrpSpPr/>
          <p:nvPr/>
        </p:nvGrpSpPr>
        <p:grpSpPr>
          <a:xfrm>
            <a:off x="862230" y="3686020"/>
            <a:ext cx="2959934" cy="1597675"/>
            <a:chOff x="1686194" y="4420114"/>
            <a:chExt cx="2376875" cy="121609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7A8F551-AD8B-48AC-AB18-9D5132765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787" y="4420114"/>
              <a:ext cx="608172" cy="745636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43B58C8-B514-4B3A-8385-F29DE1918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282" y="4420114"/>
              <a:ext cx="612338" cy="745636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E984B80-853A-48E2-98AF-2A5A8DFC8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713" y="4420114"/>
              <a:ext cx="608172" cy="745636"/>
            </a:xfrm>
            <a:prstGeom prst="rect">
              <a:avLst/>
            </a:prstGeom>
          </p:spPr>
        </p:pic>
        <p:sp>
          <p:nvSpPr>
            <p:cNvPr id="13" name="Textfeld 21">
              <a:extLst>
                <a:ext uri="{FF2B5EF4-FFF2-40B4-BE49-F238E27FC236}">
                  <a16:creationId xmlns:a16="http://schemas.microsoft.com/office/drawing/2014/main" id="{2CBE83CD-603A-4258-9BB3-61E530F77999}"/>
                </a:ext>
              </a:extLst>
            </p:cNvPr>
            <p:cNvSpPr txBox="1"/>
            <p:nvPr/>
          </p:nvSpPr>
          <p:spPr>
            <a:xfrm>
              <a:off x="1686194" y="5174542"/>
              <a:ext cx="857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Leicht-verletzte</a:t>
              </a:r>
            </a:p>
          </p:txBody>
        </p:sp>
        <p:sp>
          <p:nvSpPr>
            <p:cNvPr id="14" name="Textfeld 22">
              <a:extLst>
                <a:ext uri="{FF2B5EF4-FFF2-40B4-BE49-F238E27FC236}">
                  <a16:creationId xmlns:a16="http://schemas.microsoft.com/office/drawing/2014/main" id="{A4C9CBC3-E2A0-43F4-B0AC-7B398CD7BDF8}"/>
                </a:ext>
              </a:extLst>
            </p:cNvPr>
            <p:cNvSpPr txBox="1"/>
            <p:nvPr/>
          </p:nvSpPr>
          <p:spPr>
            <a:xfrm>
              <a:off x="2454631" y="5163514"/>
              <a:ext cx="857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Schwer-verletzte</a:t>
              </a:r>
            </a:p>
          </p:txBody>
        </p:sp>
        <p:sp>
          <p:nvSpPr>
            <p:cNvPr id="15" name="Textfeld 23">
              <a:extLst>
                <a:ext uri="{FF2B5EF4-FFF2-40B4-BE49-F238E27FC236}">
                  <a16:creationId xmlns:a16="http://schemas.microsoft.com/office/drawing/2014/main" id="{EA9D6CBA-95D4-452D-AC20-DF7539D155E7}"/>
                </a:ext>
              </a:extLst>
            </p:cNvPr>
            <p:cNvSpPr txBox="1"/>
            <p:nvPr/>
          </p:nvSpPr>
          <p:spPr>
            <a:xfrm>
              <a:off x="3205484" y="5253673"/>
              <a:ext cx="857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Getötete</a:t>
              </a:r>
            </a:p>
          </p:txBody>
        </p:sp>
        <p:sp>
          <p:nvSpPr>
            <p:cNvPr id="16" name="Textfeld 24">
              <a:extLst>
                <a:ext uri="{FF2B5EF4-FFF2-40B4-BE49-F238E27FC236}">
                  <a16:creationId xmlns:a16="http://schemas.microsoft.com/office/drawing/2014/main" id="{32C93044-BD2B-4FB0-8DA5-FBF26797A530}"/>
                </a:ext>
              </a:extLst>
            </p:cNvPr>
            <p:cNvSpPr txBox="1"/>
            <p:nvPr/>
          </p:nvSpPr>
          <p:spPr>
            <a:xfrm>
              <a:off x="1809282" y="4891759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367</a:t>
              </a:r>
            </a:p>
          </p:txBody>
        </p:sp>
        <p:sp>
          <p:nvSpPr>
            <p:cNvPr id="17" name="Textfeld 25">
              <a:extLst>
                <a:ext uri="{FF2B5EF4-FFF2-40B4-BE49-F238E27FC236}">
                  <a16:creationId xmlns:a16="http://schemas.microsoft.com/office/drawing/2014/main" id="{BAA44F35-FA15-4480-9C62-9B3CFDA78927}"/>
                </a:ext>
              </a:extLst>
            </p:cNvPr>
            <p:cNvSpPr txBox="1"/>
            <p:nvPr/>
          </p:nvSpPr>
          <p:spPr>
            <a:xfrm>
              <a:off x="2566770" y="4897543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72</a:t>
              </a:r>
            </a:p>
          </p:txBody>
        </p:sp>
        <p:sp>
          <p:nvSpPr>
            <p:cNvPr id="18" name="Textfeld 26">
              <a:extLst>
                <a:ext uri="{FF2B5EF4-FFF2-40B4-BE49-F238E27FC236}">
                  <a16:creationId xmlns:a16="http://schemas.microsoft.com/office/drawing/2014/main" id="{C3C61139-449C-4836-A9BC-128F3D185ECA}"/>
                </a:ext>
              </a:extLst>
            </p:cNvPr>
            <p:cNvSpPr txBox="1"/>
            <p:nvPr/>
          </p:nvSpPr>
          <p:spPr>
            <a:xfrm>
              <a:off x="3324885" y="4897543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FFC5D944-44D7-42A0-9693-11CB9EB9E083}"/>
              </a:ext>
            </a:extLst>
          </p:cNvPr>
          <p:cNvSpPr/>
          <p:nvPr/>
        </p:nvSpPr>
        <p:spPr>
          <a:xfrm>
            <a:off x="5426702" y="2533939"/>
            <a:ext cx="65683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Ortslage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Über 90 Prozent aller Unfälle ereigneten sich innerhalb geschlossener Ortschaften.</a:t>
            </a:r>
          </a:p>
        </p:txBody>
      </p:sp>
      <p:sp>
        <p:nvSpPr>
          <p:cNvPr id="20" name="Textfeld 20">
            <a:extLst>
              <a:ext uri="{FF2B5EF4-FFF2-40B4-BE49-F238E27FC236}">
                <a16:creationId xmlns:a16="http://schemas.microsoft.com/office/drawing/2014/main" id="{E69DA30F-BDED-48A5-81CA-D2BD6D30FFEE}"/>
              </a:ext>
            </a:extLst>
          </p:cNvPr>
          <p:cNvSpPr txBox="1"/>
          <p:nvPr/>
        </p:nvSpPr>
        <p:spPr>
          <a:xfrm>
            <a:off x="386777" y="2839461"/>
            <a:ext cx="516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den Unfällen wurden insgesamt                                 441 Personen verletzt: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117B5CD-ED94-459E-BDFF-5F3BFF1B52A7}"/>
              </a:ext>
            </a:extLst>
          </p:cNvPr>
          <p:cNvSpPr/>
          <p:nvPr/>
        </p:nvSpPr>
        <p:spPr>
          <a:xfrm>
            <a:off x="334538" y="2533939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Unfallfolgen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9324398-41B0-4C59-863C-0AD817E84326}"/>
              </a:ext>
            </a:extLst>
          </p:cNvPr>
          <p:cNvSpPr/>
          <p:nvPr/>
        </p:nvSpPr>
        <p:spPr>
          <a:xfrm>
            <a:off x="7203652" y="4416073"/>
            <a:ext cx="659493" cy="52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Innerorts               (n = 398)</a:t>
            </a:r>
          </a:p>
        </p:txBody>
      </p:sp>
    </p:spTree>
    <p:extLst>
      <p:ext uri="{BB962C8B-B14F-4D97-AF65-F5344CB8AC3E}">
        <p14:creationId xmlns:p14="http://schemas.microsoft.com/office/powerpoint/2010/main" val="186344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7F136784-650D-4C66-9BA6-618BAA4687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384005"/>
              </p:ext>
            </p:extLst>
          </p:nvPr>
        </p:nvGraphicFramePr>
        <p:xfrm>
          <a:off x="197019" y="2318152"/>
          <a:ext cx="4809090" cy="3011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740A5BF6-B361-49C4-A751-8C96DDE5CAA0}"/>
              </a:ext>
            </a:extLst>
          </p:cNvPr>
          <p:cNvSpPr/>
          <p:nvPr/>
        </p:nvSpPr>
        <p:spPr>
          <a:xfrm>
            <a:off x="0" y="1154380"/>
            <a:ext cx="4310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Zeitpunkt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Die überwiegende Mehrheit der von Pkw-Fahrer*innen verursachten Unfälle mit Fahrradbeteiligung ereignete sich in der Woche. </a:t>
            </a:r>
          </a:p>
          <a:p>
            <a:pPr lvl="2">
              <a:spcAft>
                <a:spcPts val="600"/>
              </a:spcAft>
            </a:pP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D344147-27F6-4F7D-9AA6-1880FB0E2F00}"/>
              </a:ext>
            </a:extLst>
          </p:cNvPr>
          <p:cNvSpPr/>
          <p:nvPr/>
        </p:nvSpPr>
        <p:spPr>
          <a:xfrm>
            <a:off x="5287197" y="1154380"/>
            <a:ext cx="678868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Tageszeit 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Mehrheit der von Pkw-Fahrer*innen (80,1 %) verursachten Unfälle mit Fahrradbeteiligung ereignete sich vormittags, mittags und nachmittags.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2CA3AF3-2EA2-4CB6-A321-62BC79EFF1DF}"/>
              </a:ext>
            </a:extLst>
          </p:cNvPr>
          <p:cNvSpPr/>
          <p:nvPr/>
        </p:nvSpPr>
        <p:spPr>
          <a:xfrm>
            <a:off x="8604177" y="5402488"/>
            <a:ext cx="817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Häufigkeit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D74F942-3E4A-4764-88B7-D10FD967D6E6}"/>
              </a:ext>
            </a:extLst>
          </p:cNvPr>
          <p:cNvSpPr/>
          <p:nvPr/>
        </p:nvSpPr>
        <p:spPr>
          <a:xfrm>
            <a:off x="3379017" y="4608502"/>
            <a:ext cx="854302" cy="425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Mo-Fr               (n = 360)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87DB6CA-5123-44F9-A957-3BBBC2D748BA}"/>
              </a:ext>
            </a:extLst>
          </p:cNvPr>
          <p:cNvSpPr/>
          <p:nvPr/>
        </p:nvSpPr>
        <p:spPr>
          <a:xfrm>
            <a:off x="1200715" y="2462943"/>
            <a:ext cx="762434" cy="522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Sa-So               (n = 68)</a:t>
            </a:r>
          </a:p>
        </p:txBody>
      </p:sp>
      <p:sp>
        <p:nvSpPr>
          <p:cNvPr id="17" name="Textplatzhalter 1">
            <a:extLst>
              <a:ext uri="{FF2B5EF4-FFF2-40B4-BE49-F238E27FC236}">
                <a16:creationId xmlns:a16="http://schemas.microsoft.com/office/drawing/2014/main" id="{7E867DC1-8EAA-4EE4-BC72-A3FD629965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3515"/>
            <a:ext cx="12192000" cy="48241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Unfälle älterer Fahrer*innen mit Fahrradbeteiligung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C3DEE4B8-6FBB-4A3C-B5C7-43ABB593E8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871626"/>
              </p:ext>
            </p:extLst>
          </p:nvPr>
        </p:nvGraphicFramePr>
        <p:xfrm>
          <a:off x="6063548" y="2161656"/>
          <a:ext cx="5898981" cy="316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543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665250" y="3475836"/>
            <a:ext cx="6284343" cy="1322123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de-DE" sz="3400" dirty="0">
                <a:solidFill>
                  <a:srgbClr val="FF0000"/>
                </a:solidFill>
              </a:rPr>
              <a:t>    </a:t>
            </a:r>
            <a:r>
              <a:rPr lang="de-DE" sz="1700" b="1" dirty="0"/>
              <a:t>Unfallursachen*</a:t>
            </a:r>
          </a:p>
          <a:p>
            <a:pPr marL="742950" lvl="1" indent="-28575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1500" dirty="0"/>
              <a:t>Bei den häufigsten Unfallursachen bei von Pkw-Fahrer*innen verursachten Unfällen mit Fahrradbeteiligung handelte es sich um Fehler in der Vorfahrt bzw. des Vorrangs.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2A5BF46-E1A2-4B39-870F-075E7F384719}"/>
              </a:ext>
            </a:extLst>
          </p:cNvPr>
          <p:cNvSpPr/>
          <p:nvPr/>
        </p:nvSpPr>
        <p:spPr>
          <a:xfrm>
            <a:off x="5597012" y="1079583"/>
            <a:ext cx="657893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Unfallart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zwei Dritteln der Unfälle kam es zu einem Zusammenstoß mit einem einbiegendem/kreuzendem Fahrrad, bei 14,0 Prozent stießen die Pkw-Fahrer*innen mit Fahrrädern zusammen, die neben ihrem Fahrzeug in gleicher Richtung fuhren.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5C65F3-261D-4872-9416-30ABE35286C1}"/>
              </a:ext>
            </a:extLst>
          </p:cNvPr>
          <p:cNvSpPr/>
          <p:nvPr/>
        </p:nvSpPr>
        <p:spPr>
          <a:xfrm>
            <a:off x="254411" y="1079583"/>
            <a:ext cx="5602936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Unfalltyp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8 von 10 Unfälle mit Fahrradbeteiligung resultierten aus einem Konflikt in Abbiege- oder Einbiegen/Kreuzen-Situationen.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81B8A93-F870-4217-ABAF-17F318E56EF7}"/>
              </a:ext>
            </a:extLst>
          </p:cNvPr>
          <p:cNvSpPr/>
          <p:nvPr/>
        </p:nvSpPr>
        <p:spPr>
          <a:xfrm>
            <a:off x="8807422" y="5666587"/>
            <a:ext cx="34083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* Bei den Unfallursachen waren Mehrfachnennungen möglich.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2BC43C28-4579-4B12-B3E1-A167CC3D9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84433"/>
              </p:ext>
            </p:extLst>
          </p:nvPr>
        </p:nvGraphicFramePr>
        <p:xfrm>
          <a:off x="6883566" y="2423592"/>
          <a:ext cx="5632954" cy="8918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5264">
                  <a:extLst>
                    <a:ext uri="{9D8B030D-6E8A-4147-A177-3AD203B41FA5}">
                      <a16:colId xmlns:a16="http://schemas.microsoft.com/office/drawing/2014/main" val="36317925"/>
                    </a:ext>
                  </a:extLst>
                </a:gridCol>
                <a:gridCol w="4407690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</a:tblGrid>
              <a:tr h="2059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68,9 % (n = 299)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Zusammenstoß mit einbiegendem/kreuzendem Fahrrad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4952747"/>
                  </a:ext>
                </a:extLst>
              </a:tr>
              <a:tr h="343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14,0 % (n = 60)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Zusammenstoß mit seitlich in gleicher Richtung fahrendem Rad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826517"/>
                  </a:ext>
                </a:extLst>
              </a:tr>
              <a:tr h="2059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5,6 %    (n = 24)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Zusammenstoß mit entgegenkommendem Fahrrad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</a:tbl>
          </a:graphicData>
        </a:graphic>
      </p:graphicFrame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5094C59C-5AD8-4363-8472-B66993BE7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906478"/>
              </p:ext>
            </p:extLst>
          </p:nvPr>
        </p:nvGraphicFramePr>
        <p:xfrm>
          <a:off x="6883566" y="4257871"/>
          <a:ext cx="5632954" cy="132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518">
                  <a:extLst>
                    <a:ext uri="{9D8B030D-6E8A-4147-A177-3AD203B41FA5}">
                      <a16:colId xmlns:a16="http://schemas.microsoft.com/office/drawing/2014/main" val="36317925"/>
                    </a:ext>
                  </a:extLst>
                </a:gridCol>
                <a:gridCol w="4413436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</a:tblGrid>
              <a:tr h="432361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133676"/>
                  </a:ext>
                </a:extLst>
              </a:tr>
              <a:tr h="317894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</a:rPr>
                        <a:t>62,2 % (n = 281)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Vorfahrt/Vorrang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4952747"/>
                  </a:ext>
                </a:extLst>
              </a:tr>
              <a:tr h="2762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</a:rPr>
                        <a:t>16,4 % (n = 74)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Fehler beim Abbiegen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826517"/>
                  </a:ext>
                </a:extLst>
              </a:tr>
              <a:tr h="259417">
                <a:tc>
                  <a:txBody>
                    <a:bodyPr/>
                    <a:lstStyle/>
                    <a:p>
                      <a:r>
                        <a:rPr lang="de-DE" sz="1200">
                          <a:latin typeface="+mn-lt"/>
                        </a:rPr>
                        <a:t>   5,1 </a:t>
                      </a:r>
                      <a:r>
                        <a:rPr lang="de-DE" sz="1200" dirty="0">
                          <a:latin typeface="+mn-lt"/>
                        </a:rPr>
                        <a:t>% (n </a:t>
                      </a:r>
                      <a:r>
                        <a:rPr lang="de-DE" sz="1200">
                          <a:latin typeface="+mn-lt"/>
                        </a:rPr>
                        <a:t>= 23)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</a:rPr>
                        <a:t>Nicht angepasste Geschwindigkeit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</a:tbl>
          </a:graphicData>
        </a:graphic>
      </p:graphicFrame>
      <p:sp>
        <p:nvSpPr>
          <p:cNvPr id="26" name="Rechteck 25">
            <a:extLst>
              <a:ext uri="{FF2B5EF4-FFF2-40B4-BE49-F238E27FC236}">
                <a16:creationId xmlns:a16="http://schemas.microsoft.com/office/drawing/2014/main" id="{2A06153A-FBFE-4046-8E98-ACE30100C7CC}"/>
              </a:ext>
            </a:extLst>
          </p:cNvPr>
          <p:cNvSpPr/>
          <p:nvPr/>
        </p:nvSpPr>
        <p:spPr>
          <a:xfrm>
            <a:off x="3333571" y="5306517"/>
            <a:ext cx="817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Häufigkeit</a:t>
            </a:r>
          </a:p>
        </p:txBody>
      </p:sp>
      <p:sp>
        <p:nvSpPr>
          <p:cNvPr id="28" name="Textplatzhalter 1">
            <a:extLst>
              <a:ext uri="{FF2B5EF4-FFF2-40B4-BE49-F238E27FC236}">
                <a16:creationId xmlns:a16="http://schemas.microsoft.com/office/drawing/2014/main" id="{3B4F5246-967D-4E90-81B0-BB354BFAE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83515"/>
            <a:ext cx="12192000" cy="48241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Unfälle älterer Fahrer*innen mit Fahrradbeteiligung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36FC996-C673-49CD-BF5F-CA8A525BDCF8}"/>
              </a:ext>
            </a:extLst>
          </p:cNvPr>
          <p:cNvGrpSpPr/>
          <p:nvPr/>
        </p:nvGrpSpPr>
        <p:grpSpPr>
          <a:xfrm>
            <a:off x="6432134" y="2487035"/>
            <a:ext cx="412359" cy="462314"/>
            <a:chOff x="6309195" y="6548226"/>
            <a:chExt cx="396000" cy="707145"/>
          </a:xfrm>
        </p:grpSpPr>
        <p:sp>
          <p:nvSpPr>
            <p:cNvPr id="30" name="Pfeil: Fünfeck 29">
              <a:extLst>
                <a:ext uri="{FF2B5EF4-FFF2-40B4-BE49-F238E27FC236}">
                  <a16:creationId xmlns:a16="http://schemas.microsoft.com/office/drawing/2014/main" id="{A7C78AC0-B203-4641-AB5D-A6786A9B2830}"/>
                </a:ext>
              </a:extLst>
            </p:cNvPr>
            <p:cNvSpPr/>
            <p:nvPr/>
          </p:nvSpPr>
          <p:spPr>
            <a:xfrm>
              <a:off x="6309195" y="6548226"/>
              <a:ext cx="396000" cy="25251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1</a:t>
              </a:r>
            </a:p>
          </p:txBody>
        </p:sp>
        <p:sp>
          <p:nvSpPr>
            <p:cNvPr id="31" name="Pfeil: Fünfeck 30">
              <a:extLst>
                <a:ext uri="{FF2B5EF4-FFF2-40B4-BE49-F238E27FC236}">
                  <a16:creationId xmlns:a16="http://schemas.microsoft.com/office/drawing/2014/main" id="{54BC38D3-1541-4FF8-82D4-4B32130D91E6}"/>
                </a:ext>
              </a:extLst>
            </p:cNvPr>
            <p:cNvSpPr/>
            <p:nvPr/>
          </p:nvSpPr>
          <p:spPr>
            <a:xfrm>
              <a:off x="6309195" y="7002855"/>
              <a:ext cx="379854" cy="25251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2</a:t>
              </a:r>
            </a:p>
          </p:txBody>
        </p:sp>
      </p:grpSp>
      <p:sp>
        <p:nvSpPr>
          <p:cNvPr id="32" name="Pfeil: Fünfeck 31">
            <a:extLst>
              <a:ext uri="{FF2B5EF4-FFF2-40B4-BE49-F238E27FC236}">
                <a16:creationId xmlns:a16="http://schemas.microsoft.com/office/drawing/2014/main" id="{A2C11E72-7710-41DA-9D45-61132129BE0A}"/>
              </a:ext>
            </a:extLst>
          </p:cNvPr>
          <p:cNvSpPr/>
          <p:nvPr/>
        </p:nvSpPr>
        <p:spPr>
          <a:xfrm>
            <a:off x="6429117" y="3084023"/>
            <a:ext cx="406157" cy="15284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3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A172F45-9F11-487F-A2A6-BB062E34E5DD}"/>
              </a:ext>
            </a:extLst>
          </p:cNvPr>
          <p:cNvGrpSpPr/>
          <p:nvPr/>
        </p:nvGrpSpPr>
        <p:grpSpPr>
          <a:xfrm>
            <a:off x="6441353" y="4797959"/>
            <a:ext cx="412359" cy="462314"/>
            <a:chOff x="6309195" y="6548226"/>
            <a:chExt cx="396000" cy="707145"/>
          </a:xfrm>
        </p:grpSpPr>
        <p:sp>
          <p:nvSpPr>
            <p:cNvPr id="34" name="Pfeil: Fünfeck 33">
              <a:extLst>
                <a:ext uri="{FF2B5EF4-FFF2-40B4-BE49-F238E27FC236}">
                  <a16:creationId xmlns:a16="http://schemas.microsoft.com/office/drawing/2014/main" id="{6DD5916B-A5DF-4678-B6C2-CD7EBBAD416A}"/>
                </a:ext>
              </a:extLst>
            </p:cNvPr>
            <p:cNvSpPr/>
            <p:nvPr/>
          </p:nvSpPr>
          <p:spPr>
            <a:xfrm>
              <a:off x="6309195" y="6548226"/>
              <a:ext cx="396000" cy="25251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1</a:t>
              </a:r>
            </a:p>
          </p:txBody>
        </p:sp>
        <p:sp>
          <p:nvSpPr>
            <p:cNvPr id="35" name="Pfeil: Fünfeck 34">
              <a:extLst>
                <a:ext uri="{FF2B5EF4-FFF2-40B4-BE49-F238E27FC236}">
                  <a16:creationId xmlns:a16="http://schemas.microsoft.com/office/drawing/2014/main" id="{5C51B6EE-DE4A-4553-A001-754DCCEF7A93}"/>
                </a:ext>
              </a:extLst>
            </p:cNvPr>
            <p:cNvSpPr/>
            <p:nvPr/>
          </p:nvSpPr>
          <p:spPr>
            <a:xfrm>
              <a:off x="6309195" y="7002855"/>
              <a:ext cx="379854" cy="25251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2</a:t>
              </a:r>
            </a:p>
          </p:txBody>
        </p:sp>
      </p:grpSp>
      <p:sp>
        <p:nvSpPr>
          <p:cNvPr id="36" name="Pfeil: Fünfeck 35">
            <a:extLst>
              <a:ext uri="{FF2B5EF4-FFF2-40B4-BE49-F238E27FC236}">
                <a16:creationId xmlns:a16="http://schemas.microsoft.com/office/drawing/2014/main" id="{2864D226-1DB3-4A56-B645-117991A59916}"/>
              </a:ext>
            </a:extLst>
          </p:cNvPr>
          <p:cNvSpPr/>
          <p:nvPr/>
        </p:nvSpPr>
        <p:spPr>
          <a:xfrm>
            <a:off x="6438336" y="5394947"/>
            <a:ext cx="406157" cy="15284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3</a:t>
            </a:r>
          </a:p>
        </p:txBody>
      </p:sp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AEE146E8-E35F-45A8-94FF-905768B3F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338617"/>
              </p:ext>
            </p:extLst>
          </p:nvPr>
        </p:nvGraphicFramePr>
        <p:xfrm>
          <a:off x="539326" y="2106414"/>
          <a:ext cx="5018613" cy="324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49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Breitbild</PresentationFormat>
  <Paragraphs>64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Voigt</dc:creator>
  <cp:lastModifiedBy>Mareike Büttner</cp:lastModifiedBy>
  <cp:revision>42</cp:revision>
  <dcterms:created xsi:type="dcterms:W3CDTF">2021-09-14T08:01:16Z</dcterms:created>
  <dcterms:modified xsi:type="dcterms:W3CDTF">2024-07-11T11:47:34Z</dcterms:modified>
</cp:coreProperties>
</file>