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6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4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Arbeit\RP21\Homepage-Aktualisierung_2022\gesonderte%20Auswertungen\gesonderte_Auswertungen_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ana.Voigt\Desktop\Arbeit\RP21\Homepage-Aktualisierung_2022\gesonderte%20Auswertungen\gesonderte_Auswertungen_20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47-4DBA-81FD-37ABE9E5432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47-4DBA-81FD-37ABE9E54322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47-4DBA-81FD-37ABE9E5432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47-4DBA-81FD-37ABE9E543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'Unfälle_Schwerletzte_Senioren '!$A$7:$A$8</c:f>
              <c:strCache>
                <c:ptCount val="2"/>
                <c:pt idx="0">
                  <c:v>Außerorts</c:v>
                </c:pt>
                <c:pt idx="1">
                  <c:v>Innerorts</c:v>
                </c:pt>
              </c:strCache>
            </c:strRef>
          </c:cat>
          <c:val>
            <c:numRef>
              <c:f>'Unfälle_Schwerletzte_Senioren '!$B$7:$B$8</c:f>
              <c:numCache>
                <c:formatCode>General</c:formatCode>
                <c:ptCount val="2"/>
                <c:pt idx="0">
                  <c:v>160</c:v>
                </c:pt>
                <c:pt idx="1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47-4DBA-81FD-37ABE9E54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99-4A0B-B02A-6C4B52A843D2}"/>
              </c:ext>
            </c:extLst>
          </c:dPt>
          <c:dPt>
            <c:idx val="1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99-4A0B-B02A-6C4B52A843D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99-4A0B-B02A-6C4B52A843D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99-4A0B-B02A-6C4B52A843D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99-4A0B-B02A-6C4B52A843D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99-4A0B-B02A-6C4B52A843D2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99-4A0B-B02A-6C4B52A843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'Unfälle_Schwerletzte_Senioren '!$A$11:$A$12</c:f>
              <c:strCache>
                <c:ptCount val="2"/>
                <c:pt idx="0">
                  <c:v>Werktags</c:v>
                </c:pt>
                <c:pt idx="1">
                  <c:v>Wochenende</c:v>
                </c:pt>
              </c:strCache>
            </c:strRef>
          </c:cat>
          <c:val>
            <c:numRef>
              <c:f>'Unfälle_Schwerletzte_Senioren '!$B$11:$B$12</c:f>
              <c:numCache>
                <c:formatCode>General</c:formatCode>
                <c:ptCount val="2"/>
                <c:pt idx="0">
                  <c:v>311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99-4A0B-B02A-6C4B52A84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'Unfälle_Schwerletzte_Senioren '!$D$16:$D$21</c:f>
              <c:strCache>
                <c:ptCount val="6"/>
                <c:pt idx="0">
                  <c:v>Morgens </c:v>
                </c:pt>
                <c:pt idx="1">
                  <c:v>Vormittags</c:v>
                </c:pt>
                <c:pt idx="2">
                  <c:v>Mittags</c:v>
                </c:pt>
                <c:pt idx="3">
                  <c:v>Nachmittags</c:v>
                </c:pt>
                <c:pt idx="4">
                  <c:v>Abends</c:v>
                </c:pt>
                <c:pt idx="5">
                  <c:v>Nachts </c:v>
                </c:pt>
              </c:strCache>
            </c:strRef>
          </c:cat>
          <c:val>
            <c:numRef>
              <c:f>'Unfälle_Schwerletzte_Senioren '!$E$16:$E$21</c:f>
              <c:numCache>
                <c:formatCode>General</c:formatCode>
                <c:ptCount val="6"/>
                <c:pt idx="0">
                  <c:v>34</c:v>
                </c:pt>
                <c:pt idx="1">
                  <c:v>73</c:v>
                </c:pt>
                <c:pt idx="2">
                  <c:v>105</c:v>
                </c:pt>
                <c:pt idx="3">
                  <c:v>102</c:v>
                </c:pt>
                <c:pt idx="4">
                  <c:v>50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7-45B7-80B7-BB5A3708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5599471"/>
        <c:axId val="284727359"/>
      </c:barChart>
      <c:catAx>
        <c:axId val="425599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727359"/>
        <c:crosses val="autoZero"/>
        <c:auto val="1"/>
        <c:lblAlgn val="ctr"/>
        <c:lblOffset val="100"/>
        <c:noMultiLvlLbl val="0"/>
      </c:catAx>
      <c:valAx>
        <c:axId val="284727359"/>
        <c:scaling>
          <c:orientation val="minMax"/>
          <c:max val="13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25599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4207648"/>
        <c:axId val="284208032"/>
      </c:barChart>
      <c:catAx>
        <c:axId val="28420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208032"/>
        <c:crosses val="autoZero"/>
        <c:auto val="1"/>
        <c:lblAlgn val="ctr"/>
        <c:lblOffset val="100"/>
        <c:noMultiLvlLbl val="0"/>
      </c:catAx>
      <c:valAx>
        <c:axId val="284208032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4207648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F-4D6D-B191-FF849F5977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F-4D6D-B191-FF849F5977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4F-4D6D-B191-FF849F5977A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4F-4D6D-B191-FF849F5977A8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4F-4D6D-B191-FF849F5977A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4F-4D6D-B191-FF849F5977A8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4F-4D6D-B191-FF849F597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'Unfälle_Schwerletzte_Senioren '!$D$26:$D$32</c:f>
              <c:strCache>
                <c:ptCount val="7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Überschreiten-Unfall</c:v>
                </c:pt>
                <c:pt idx="5">
                  <c:v>Unfall durch ruhenden Verkehr</c:v>
                </c:pt>
                <c:pt idx="6">
                  <c:v>Sonstiger Unfall</c:v>
                </c:pt>
              </c:strCache>
            </c:strRef>
          </c:cat>
          <c:val>
            <c:numRef>
              <c:f>'Unfälle_Schwerletzte_Senioren '!$E$26:$E$32</c:f>
              <c:numCache>
                <c:formatCode>General</c:formatCode>
                <c:ptCount val="7"/>
                <c:pt idx="0">
                  <c:v>69</c:v>
                </c:pt>
                <c:pt idx="1">
                  <c:v>90</c:v>
                </c:pt>
                <c:pt idx="2">
                  <c:v>50</c:v>
                </c:pt>
                <c:pt idx="3">
                  <c:v>88</c:v>
                </c:pt>
                <c:pt idx="4">
                  <c:v>5</c:v>
                </c:pt>
                <c:pt idx="5">
                  <c:v>9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4F-4D6D-B191-FF849F597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  <c:max val="1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55857487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Unfälle älterer Fahrer*innen mit Schwerverletzten </a:t>
            </a:r>
          </a:p>
          <a:p>
            <a:r>
              <a:rPr lang="de-DE" dirty="0"/>
              <a:t>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0F9DC852-B9C0-4BE2-95B8-01F8241A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07" y="2763895"/>
            <a:ext cx="3398054" cy="25006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14CE84C-555F-4A77-8256-63ED1C675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42" y="2763894"/>
            <a:ext cx="3750926" cy="25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80682" y="1261115"/>
            <a:ext cx="8444753" cy="4698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Charakteristiken weisen Unfälle mit Schwerverletzten auf, die von älteren Fahrer*innen (ab 75 Jahren) verursacht wurden? </a:t>
            </a:r>
          </a:p>
          <a:p>
            <a:pPr marL="230400" indent="-230400"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Statistiken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In die </a:t>
            </a:r>
            <a:r>
              <a:rPr lang="de-DE" sz="1600" b="1" dirty="0"/>
              <a:t>Datenauswahl </a:t>
            </a:r>
            <a:r>
              <a:rPr lang="de-DE" sz="1600" dirty="0"/>
              <a:t>wurden alle Verkehrsunfälle mit folgenden Merkmalen einbezogen: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Hauptverursachende Person waren ältere Fahrer*innen ab 75 Jahren.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Es wurde die Unfallkategorie 2 „Unfall mit Schwerverletzten“ verzeichnet. Als schwerverletzt gilt eine Person, die unmittelbar nach dem Unfall zur stationären Behandlung (mindestens 24 Stunden) in einem Krankenhaus aufgenommen wurde.</a:t>
            </a:r>
          </a:p>
          <a:p>
            <a:pPr lvl="1"/>
            <a:endParaRPr lang="de-DE" sz="16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de-DE" sz="1600" dirty="0"/>
              <a:t>Im Rahmend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„Unfallzeitpunkt“ (Tag, Tageszeit), „Verkehrsbeteiligung“, „Unfalltyp“, „Unfallart“, „Unfallursache“ und „Unfallfolgen“ ausgewertet.</a:t>
            </a:r>
          </a:p>
          <a:p>
            <a:pPr lvl="1"/>
            <a:endParaRPr lang="de-DE" sz="1500" dirty="0"/>
          </a:p>
          <a:p>
            <a:pPr lvl="1"/>
            <a:endParaRPr lang="de-DE" sz="15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DD5934-5498-483D-AB56-31386345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521" y="1673995"/>
            <a:ext cx="3238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C1E7E3A8-2C34-43A7-A790-BBF4B8845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368895"/>
              </p:ext>
            </p:extLst>
          </p:nvPr>
        </p:nvGraphicFramePr>
        <p:xfrm>
          <a:off x="5981412" y="3080961"/>
          <a:ext cx="5165090" cy="303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älteren Fahrer*innen mit Schwerverletzten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8" y="994630"/>
            <a:ext cx="12151741" cy="2504362"/>
          </a:xfrm>
        </p:spPr>
        <p:txBody>
          <a:bodyPr anchor="t">
            <a:noAutofit/>
          </a:bodyPr>
          <a:lstStyle/>
          <a:p>
            <a:r>
              <a:rPr lang="de-DE" sz="1600" dirty="0"/>
              <a:t>Ältere Fahrer verursachten </a:t>
            </a:r>
            <a:r>
              <a:rPr lang="de-DE" sz="1600" b="1" dirty="0"/>
              <a:t>insgesamt 2.443 Verkehrsunfälle mit Personenschaden oder schwerem Sachschaden </a:t>
            </a:r>
            <a:r>
              <a:rPr lang="de-DE" sz="1600" dirty="0"/>
              <a:t>im Zeitraum von 2021 bis 2023.</a:t>
            </a:r>
          </a:p>
          <a:p>
            <a:r>
              <a:rPr lang="de-DE" sz="1600" dirty="0"/>
              <a:t>Bei</a:t>
            </a:r>
            <a:r>
              <a:rPr lang="de-DE" sz="1600" b="1" dirty="0"/>
              <a:t> 369 Verkehrsunfällen (15,1 %)</a:t>
            </a:r>
            <a:r>
              <a:rPr lang="de-DE" sz="1600" dirty="0"/>
              <a:t> wurde mindestens eine beteiligte Person schwer verletzt.</a:t>
            </a:r>
          </a:p>
          <a:p>
            <a:r>
              <a:rPr lang="de-DE" sz="1600" dirty="0"/>
              <a:t>Diese Unfälle mit Schwerverletzten weisen folgende Merkmale auf:</a:t>
            </a:r>
            <a:endParaRPr lang="de-DE" sz="1600" b="1" dirty="0"/>
          </a:p>
          <a:p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C580B9-3C86-4DB4-BEC1-D9504D45E6A0}"/>
              </a:ext>
            </a:extLst>
          </p:cNvPr>
          <p:cNvSpPr/>
          <p:nvPr/>
        </p:nvSpPr>
        <p:spPr>
          <a:xfrm>
            <a:off x="852473" y="26582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2170A84-8465-460E-863A-A58420AAF230}"/>
              </a:ext>
            </a:extLst>
          </p:cNvPr>
          <p:cNvGrpSpPr/>
          <p:nvPr/>
        </p:nvGrpSpPr>
        <p:grpSpPr>
          <a:xfrm>
            <a:off x="862230" y="3623265"/>
            <a:ext cx="2959934" cy="1597675"/>
            <a:chOff x="1686194" y="4420114"/>
            <a:chExt cx="2376875" cy="121609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2C6AAFB-3349-4DD1-9468-249C18F5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87" y="4420114"/>
              <a:ext cx="608172" cy="74563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702572E-1381-4FBF-AB13-370918E9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82" y="4420114"/>
              <a:ext cx="612338" cy="74563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54712E3-421A-445A-A1E6-6072BDA9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713" y="4420114"/>
              <a:ext cx="608172" cy="745636"/>
            </a:xfrm>
            <a:prstGeom prst="rect">
              <a:avLst/>
            </a:prstGeom>
          </p:spPr>
        </p:pic>
        <p:sp>
          <p:nvSpPr>
            <p:cNvPr id="15" name="Textfeld 21">
              <a:extLst>
                <a:ext uri="{FF2B5EF4-FFF2-40B4-BE49-F238E27FC236}">
                  <a16:creationId xmlns:a16="http://schemas.microsoft.com/office/drawing/2014/main" id="{173F292A-670E-41A3-BEB4-CCD9CFF5826C}"/>
                </a:ext>
              </a:extLst>
            </p:cNvPr>
            <p:cNvSpPr txBox="1"/>
            <p:nvPr/>
          </p:nvSpPr>
          <p:spPr>
            <a:xfrm>
              <a:off x="1686194" y="5174542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Leicht-verletzte</a:t>
              </a:r>
            </a:p>
          </p:txBody>
        </p:sp>
        <p:sp>
          <p:nvSpPr>
            <p:cNvPr id="16" name="Textfeld 22">
              <a:extLst>
                <a:ext uri="{FF2B5EF4-FFF2-40B4-BE49-F238E27FC236}">
                  <a16:creationId xmlns:a16="http://schemas.microsoft.com/office/drawing/2014/main" id="{BA24A724-77F2-40B8-95F7-480F9A192E04}"/>
                </a:ext>
              </a:extLst>
            </p:cNvPr>
            <p:cNvSpPr txBox="1"/>
            <p:nvPr/>
          </p:nvSpPr>
          <p:spPr>
            <a:xfrm>
              <a:off x="2454631" y="5163514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Schwer-verletzte</a:t>
              </a:r>
            </a:p>
          </p:txBody>
        </p:sp>
        <p:sp>
          <p:nvSpPr>
            <p:cNvPr id="17" name="Textfeld 23">
              <a:extLst>
                <a:ext uri="{FF2B5EF4-FFF2-40B4-BE49-F238E27FC236}">
                  <a16:creationId xmlns:a16="http://schemas.microsoft.com/office/drawing/2014/main" id="{06986D89-4CEA-4D71-B692-F34D18D7E17F}"/>
                </a:ext>
              </a:extLst>
            </p:cNvPr>
            <p:cNvSpPr txBox="1"/>
            <p:nvPr/>
          </p:nvSpPr>
          <p:spPr>
            <a:xfrm>
              <a:off x="3205484" y="5253673"/>
              <a:ext cx="857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Getötete</a:t>
              </a:r>
            </a:p>
          </p:txBody>
        </p:sp>
        <p:sp>
          <p:nvSpPr>
            <p:cNvPr id="18" name="Textfeld 24">
              <a:extLst>
                <a:ext uri="{FF2B5EF4-FFF2-40B4-BE49-F238E27FC236}">
                  <a16:creationId xmlns:a16="http://schemas.microsoft.com/office/drawing/2014/main" id="{7D32E185-701C-4E17-BF81-29A6FE2C17A1}"/>
                </a:ext>
              </a:extLst>
            </p:cNvPr>
            <p:cNvSpPr txBox="1"/>
            <p:nvPr/>
          </p:nvSpPr>
          <p:spPr>
            <a:xfrm>
              <a:off x="1809282" y="4891759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149</a:t>
              </a:r>
            </a:p>
          </p:txBody>
        </p:sp>
        <p:sp>
          <p:nvSpPr>
            <p:cNvPr id="19" name="Textfeld 25">
              <a:extLst>
                <a:ext uri="{FF2B5EF4-FFF2-40B4-BE49-F238E27FC236}">
                  <a16:creationId xmlns:a16="http://schemas.microsoft.com/office/drawing/2014/main" id="{3946AC9B-8370-42C2-8B83-406BAE827862}"/>
                </a:ext>
              </a:extLst>
            </p:cNvPr>
            <p:cNvSpPr txBox="1"/>
            <p:nvPr/>
          </p:nvSpPr>
          <p:spPr>
            <a:xfrm>
              <a:off x="2566770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429</a:t>
              </a:r>
            </a:p>
          </p:txBody>
        </p:sp>
        <p:sp>
          <p:nvSpPr>
            <p:cNvPr id="20" name="Textfeld 26">
              <a:extLst>
                <a:ext uri="{FF2B5EF4-FFF2-40B4-BE49-F238E27FC236}">
                  <a16:creationId xmlns:a16="http://schemas.microsoft.com/office/drawing/2014/main" id="{96CDAEB6-7B59-4BEB-B8F3-D9052509E1E2}"/>
                </a:ext>
              </a:extLst>
            </p:cNvPr>
            <p:cNvSpPr txBox="1"/>
            <p:nvPr/>
          </p:nvSpPr>
          <p:spPr>
            <a:xfrm>
              <a:off x="3324885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11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782FAFA3-DC86-459B-BFB4-F55318FCA3D6}"/>
              </a:ext>
            </a:extLst>
          </p:cNvPr>
          <p:cNvSpPr txBox="1"/>
          <p:nvPr/>
        </p:nvSpPr>
        <p:spPr>
          <a:xfrm>
            <a:off x="320232" y="2784821"/>
            <a:ext cx="51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Unfällen mit Schwerverletzten wurden insgesamt                         589 Personen verletzt: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389596-2A56-41CF-923F-2DE310103349}"/>
              </a:ext>
            </a:extLst>
          </p:cNvPr>
          <p:cNvSpPr/>
          <p:nvPr/>
        </p:nvSpPr>
        <p:spPr>
          <a:xfrm>
            <a:off x="320232" y="2446267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EF1513C-012C-49BC-B964-FDF01FE68F05}"/>
              </a:ext>
            </a:extLst>
          </p:cNvPr>
          <p:cNvSpPr/>
          <p:nvPr/>
        </p:nvSpPr>
        <p:spPr>
          <a:xfrm>
            <a:off x="5794590" y="2449651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Ortslage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EBC6CD-50CC-439E-BE36-68B3425765B0}"/>
              </a:ext>
            </a:extLst>
          </p:cNvPr>
          <p:cNvSpPr/>
          <p:nvPr/>
        </p:nvSpPr>
        <p:spPr>
          <a:xfrm>
            <a:off x="5349239" y="27727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Mehr als die Hälfte der Unfälle mit Schwerverletzten ereignete sich innerhalb geschlossener Ortschaften.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861095E-5342-49A5-936B-15CFA7250873}"/>
              </a:ext>
            </a:extLst>
          </p:cNvPr>
          <p:cNvSpPr/>
          <p:nvPr/>
        </p:nvSpPr>
        <p:spPr>
          <a:xfrm>
            <a:off x="6734233" y="3337965"/>
            <a:ext cx="1067955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Innerorts               (n = 209)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66F6050-29B6-48CC-909C-0F07D91358DD}"/>
              </a:ext>
            </a:extLst>
          </p:cNvPr>
          <p:cNvSpPr/>
          <p:nvPr/>
        </p:nvSpPr>
        <p:spPr>
          <a:xfrm>
            <a:off x="9842293" y="4688063"/>
            <a:ext cx="783946" cy="45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Außerorts               (n = 160)</a:t>
            </a:r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C1E7E3A8-2C34-43A7-A790-BBF4B8845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612723"/>
              </p:ext>
            </p:extLst>
          </p:nvPr>
        </p:nvGraphicFramePr>
        <p:xfrm>
          <a:off x="6096000" y="3124912"/>
          <a:ext cx="5050502" cy="280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90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F61F0C01-196E-4AEA-ACE5-9EE17FB2A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398460"/>
              </p:ext>
            </p:extLst>
          </p:nvPr>
        </p:nvGraphicFramePr>
        <p:xfrm>
          <a:off x="229440" y="3143494"/>
          <a:ext cx="4577715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4E8B1661-FDC0-4083-90D5-1905FF17F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013370"/>
              </p:ext>
            </p:extLst>
          </p:nvPr>
        </p:nvGraphicFramePr>
        <p:xfrm>
          <a:off x="-142657" y="3194929"/>
          <a:ext cx="52292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7" y="1134500"/>
            <a:ext cx="6615012" cy="1144005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       Verkehrsbeteiligung (Hauptbeteiligte Person)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96,7 % (n = 357) der Unfälle wurden von Pkw-Fahrer*innen verursacht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  3,3 % (n = 12) der Unfälle wurden von Krad-Fahrer*innen verursacht </a:t>
            </a:r>
          </a:p>
          <a:p>
            <a:pPr>
              <a:spcAft>
                <a:spcPts val="600"/>
              </a:spcAft>
            </a:pP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40256" y="2278505"/>
            <a:ext cx="54964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Zeitpunkt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Drei Viertel der Unfälle mit Schwerverletzten ereigneten sich in der Woche.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344147-27F6-4F7D-9AA6-1880FB0E2F00}"/>
              </a:ext>
            </a:extLst>
          </p:cNvPr>
          <p:cNvSpPr/>
          <p:nvPr/>
        </p:nvSpPr>
        <p:spPr>
          <a:xfrm>
            <a:off x="5346546" y="2278505"/>
            <a:ext cx="67114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Tageszeit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meisten Unfälle mit Schwerverletzten (56,1 %) ereigneten sich mittags oder nachmittags.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8A2923-2FA4-4979-B5A6-B4E74A50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älteren Fahrer*innen mit Schwerverletzten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C47E6E-82DD-4883-9755-649BA0C2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247" y="1397974"/>
            <a:ext cx="925587" cy="6170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C5DE05-B0A3-473B-8D6C-43CAC4188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280" y="1397974"/>
            <a:ext cx="925587" cy="61705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A7B3C7A-2634-4F31-BA18-4E770EF92FEC}"/>
              </a:ext>
            </a:extLst>
          </p:cNvPr>
          <p:cNvSpPr/>
          <p:nvPr/>
        </p:nvSpPr>
        <p:spPr>
          <a:xfrm>
            <a:off x="8367182" y="5677094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96C3CCD-AD71-41FE-8F28-EFC9D52A9067}"/>
              </a:ext>
            </a:extLst>
          </p:cNvPr>
          <p:cNvSpPr/>
          <p:nvPr/>
        </p:nvSpPr>
        <p:spPr>
          <a:xfrm>
            <a:off x="3347763" y="5058246"/>
            <a:ext cx="854302" cy="42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Mo-Fr               (n = 289)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66A1D9-9852-40AF-9BA0-7336A1C8A0FA}"/>
              </a:ext>
            </a:extLst>
          </p:cNvPr>
          <p:cNvSpPr/>
          <p:nvPr/>
        </p:nvSpPr>
        <p:spPr>
          <a:xfrm>
            <a:off x="1018775" y="3337005"/>
            <a:ext cx="762434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Sa-So               (n = 80)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A150143C-2B49-4589-A609-5B4746486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72239"/>
              </p:ext>
            </p:extLst>
          </p:nvPr>
        </p:nvGraphicFramePr>
        <p:xfrm>
          <a:off x="6096000" y="3159037"/>
          <a:ext cx="4965577" cy="256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0754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älteren Fahrer*innen mit Schwerverletzten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316638" y="3222696"/>
            <a:ext cx="6284343" cy="1082259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        </a:t>
            </a:r>
            <a:r>
              <a:rPr lang="de-DE" sz="1600" b="1" dirty="0"/>
              <a:t>Unfallursachen*</a:t>
            </a:r>
          </a:p>
          <a:p>
            <a:pPr marL="742950" lvl="1" indent="-285750" fontAlgn="b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dirty="0"/>
              <a:t>Bei etwa jedem dritten Unfall mit Schwerverletzten wurde als Unfallursache ein Fehlverhalten in der Vorfahrt bzw. im Vorrang; bei jedem vierten Unfall im Geschwindigkeitsverhalten registriert.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5316636" y="1069137"/>
            <a:ext cx="696743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Unfallart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Fast 30 Prozent der Unfälle mit Schwerverletzten resultierte daraus, dass Fahrer*innen mit einbiegenden oder kreuzenden Fahrzeugen zusammenstießen.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317164" y="1072453"/>
            <a:ext cx="514783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Unfalltyp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knapp 25 Prozent der Unfälle mit Schwerverletzten handelte es sich um Unfall im Längsverkehr oder um einen Einbiegen/Kreuzen-Unfall; bei rund 20 Prozent der Unfälle um einen Fahrunfall.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8798458" y="5666588"/>
            <a:ext cx="3408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Unfallursachen waren Mehrfachnennungen möglich.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97FB741-80ED-41C2-9EF1-F15B017D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5019"/>
              </p:ext>
            </p:extLst>
          </p:nvPr>
        </p:nvGraphicFramePr>
        <p:xfrm>
          <a:off x="6642649" y="1650983"/>
          <a:ext cx="5664518" cy="1359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3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394200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</a:rPr>
                        <a:t>28,2 % (n = 104)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Zusammenstoß mit einbiegendem/kreuzendem Fahrzeug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26,8 % (n = 99)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Abkommen von der Fahrbahn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13,6 % (n = 50)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Zusammenstoß mit entgegenkommenden Fahrzeug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F9E360C-90B0-4CCC-9B20-68F7ECD1A96A}"/>
              </a:ext>
            </a:extLst>
          </p:cNvPr>
          <p:cNvGrpSpPr/>
          <p:nvPr/>
        </p:nvGrpSpPr>
        <p:grpSpPr>
          <a:xfrm>
            <a:off x="6160995" y="2197491"/>
            <a:ext cx="412359" cy="462314"/>
            <a:chOff x="6309195" y="6548226"/>
            <a:chExt cx="396000" cy="707145"/>
          </a:xfrm>
        </p:grpSpPr>
        <p:sp>
          <p:nvSpPr>
            <p:cNvPr id="16" name="Pfeil: Fünfeck 15">
              <a:extLst>
                <a:ext uri="{FF2B5EF4-FFF2-40B4-BE49-F238E27FC236}">
                  <a16:creationId xmlns:a16="http://schemas.microsoft.com/office/drawing/2014/main" id="{FB55027E-5943-4E20-8CDA-9647CFBC7E23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17" name="Pfeil: Fünfeck 16">
              <a:extLst>
                <a:ext uri="{FF2B5EF4-FFF2-40B4-BE49-F238E27FC236}">
                  <a16:creationId xmlns:a16="http://schemas.microsoft.com/office/drawing/2014/main" id="{219AC1D0-C415-4A6C-A97A-59435BF0C58D}"/>
                </a:ext>
              </a:extLst>
            </p:cNvPr>
            <p:cNvSpPr/>
            <p:nvPr/>
          </p:nvSpPr>
          <p:spPr>
            <a:xfrm>
              <a:off x="6309195" y="7002855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9CDA8480-667E-4DE8-94F2-EED43076A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87538"/>
              </p:ext>
            </p:extLst>
          </p:nvPr>
        </p:nvGraphicFramePr>
        <p:xfrm>
          <a:off x="6603191" y="3802293"/>
          <a:ext cx="5465936" cy="160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5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246418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30,4 % (n = 141)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Vorfahrt/Vorrang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6527229"/>
                  </a:ext>
                </a:extLst>
              </a:tr>
              <a:tr h="288410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</a:rPr>
                        <a:t>24,8 % (n = 115)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Nicht angepasste Geschwindigkeit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52225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16,4 % (n = 76)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Falsche Fahrbahnbenutzung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80BA20E8-B326-4A5C-852A-FE792BB09049}"/>
              </a:ext>
            </a:extLst>
          </p:cNvPr>
          <p:cNvSpPr/>
          <p:nvPr/>
        </p:nvSpPr>
        <p:spPr>
          <a:xfrm>
            <a:off x="2915482" y="5648356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/>
              <a:t>Häufigkeit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10C29B7B-8CBD-42DE-9A48-8DFD4B236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31364"/>
              </p:ext>
            </p:extLst>
          </p:nvPr>
        </p:nvGraphicFramePr>
        <p:xfrm>
          <a:off x="191017" y="2276106"/>
          <a:ext cx="5273984" cy="345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3C8DD94B-BA1C-446D-AAB2-60CCDBEA09A9}"/>
              </a:ext>
            </a:extLst>
          </p:cNvPr>
          <p:cNvSpPr/>
          <p:nvPr/>
        </p:nvSpPr>
        <p:spPr>
          <a:xfrm>
            <a:off x="6157978" y="2794479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54F518F-58CB-4ED5-B301-345B481EA852}"/>
              </a:ext>
            </a:extLst>
          </p:cNvPr>
          <p:cNvGrpSpPr/>
          <p:nvPr/>
        </p:nvGrpSpPr>
        <p:grpSpPr>
          <a:xfrm>
            <a:off x="6143465" y="4358223"/>
            <a:ext cx="412359" cy="462314"/>
            <a:chOff x="6309195" y="6548226"/>
            <a:chExt cx="396000" cy="707145"/>
          </a:xfrm>
        </p:grpSpPr>
        <p:sp>
          <p:nvSpPr>
            <p:cNvPr id="28" name="Pfeil: Fünfeck 27">
              <a:extLst>
                <a:ext uri="{FF2B5EF4-FFF2-40B4-BE49-F238E27FC236}">
                  <a16:creationId xmlns:a16="http://schemas.microsoft.com/office/drawing/2014/main" id="{9A8B36B7-31F0-43C6-A11E-CE3120AFE8B3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29" name="Pfeil: Fünfeck 28">
              <a:extLst>
                <a:ext uri="{FF2B5EF4-FFF2-40B4-BE49-F238E27FC236}">
                  <a16:creationId xmlns:a16="http://schemas.microsoft.com/office/drawing/2014/main" id="{20445A94-5B76-41C1-AF22-4633491A4517}"/>
                </a:ext>
              </a:extLst>
            </p:cNvPr>
            <p:cNvSpPr/>
            <p:nvPr/>
          </p:nvSpPr>
          <p:spPr>
            <a:xfrm>
              <a:off x="6309195" y="7002855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sp>
        <p:nvSpPr>
          <p:cNvPr id="30" name="Pfeil: Fünfeck 29">
            <a:extLst>
              <a:ext uri="{FF2B5EF4-FFF2-40B4-BE49-F238E27FC236}">
                <a16:creationId xmlns:a16="http://schemas.microsoft.com/office/drawing/2014/main" id="{3DFDA03F-81D6-4927-9F01-FDEA2BFC2BA3}"/>
              </a:ext>
            </a:extLst>
          </p:cNvPr>
          <p:cNvSpPr/>
          <p:nvPr/>
        </p:nvSpPr>
        <p:spPr>
          <a:xfrm>
            <a:off x="6140448" y="4955211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0FA6B135-A2E8-40D5-82B5-7B61CF78A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47464"/>
              </p:ext>
            </p:extLst>
          </p:nvPr>
        </p:nvGraphicFramePr>
        <p:xfrm>
          <a:off x="396640" y="2362579"/>
          <a:ext cx="4833889" cy="320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47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Breitbild</PresentationFormat>
  <Paragraphs>67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49</cp:revision>
  <dcterms:created xsi:type="dcterms:W3CDTF">2021-09-14T08:01:16Z</dcterms:created>
  <dcterms:modified xsi:type="dcterms:W3CDTF">2024-07-11T09:46:10Z</dcterms:modified>
</cp:coreProperties>
</file>