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6" r:id="rId3"/>
    <p:sldId id="281" r:id="rId4"/>
    <p:sldId id="282" r:id="rId5"/>
    <p:sldId id="283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a Voigt" initials="JV" lastIdx="5" clrIdx="0">
    <p:extLst>
      <p:ext uri="{19B8F6BF-5375-455C-9EA6-DF929625EA0E}">
        <p15:presenceInfo xmlns:p15="http://schemas.microsoft.com/office/powerpoint/2012/main" userId="S-1-5-21-723045629-826260016-3430960991-11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Jana.Voigt\Desktop\RP_2023\spez-Analysen\gesonderte_Auswertungen_2024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Jana.Voigt\Desktop\RP_2023\spez-Analysen\gesonderte_Auswertungen_2023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Jana.Voigt\Desktop\RP_2023\spez-Analysen\gesonderte_Auswertungen_2023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Jana.Voigt\Desktop\Arbeit\RP21\Homepage-Aktualisierung_2022\gesonderte%20Auswertungen\gesonderte_Auswertungen_2022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na.Voigt\Desktop\RP_2023\spez-Analysen\gesonderte_Auswertungen_2024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na.Voigt\Desktop\RP_2023\spez-Analysen\gesonderte_Auswertungen_2024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6AB-445F-9DBE-98FE0F7402D5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6AB-445F-9DBE-98FE0F7402D5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6AB-445F-9DBE-98FE0F7402D5}"/>
              </c:ext>
            </c:extLst>
          </c:dPt>
          <c:dPt>
            <c:idx val="3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6AB-445F-9DBE-98FE0F7402D5}"/>
              </c:ext>
            </c:extLst>
          </c:dPt>
          <c:dLbls>
            <c:dLbl>
              <c:idx val="0"/>
              <c:layout>
                <c:manualLayout>
                  <c:x val="-8.5223534558180228E-2"/>
                  <c:y val="-0.1341316710411198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6AB-445F-9DBE-98FE0F7402D5}"/>
                </c:ext>
              </c:extLst>
            </c:dLbl>
            <c:dLbl>
              <c:idx val="1"/>
              <c:layout>
                <c:manualLayout>
                  <c:x val="0.17734207547399092"/>
                  <c:y val="0.1191954871103534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769924887615527"/>
                      <c:h val="0.1090699815837937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6AB-445F-9DBE-98FE0F7402D5}"/>
                </c:ext>
              </c:extLst>
            </c:dLbl>
            <c:dLbl>
              <c:idx val="2"/>
              <c:layout>
                <c:manualLayout>
                  <c:x val="5.0882338644923017E-2"/>
                  <c:y val="9.678585042872778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6694444444444431E-2"/>
                      <c:h val="8.030110819480895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A6AB-445F-9DBE-98FE0F7402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'Unfälle mit Getöteten'!$A$2:$A$4</c:f>
              <c:strCache>
                <c:ptCount val="3"/>
                <c:pt idx="0">
                  <c:v>Außerorts</c:v>
                </c:pt>
                <c:pt idx="1">
                  <c:v>Bundesautobahn</c:v>
                </c:pt>
                <c:pt idx="2">
                  <c:v>Innerorts</c:v>
                </c:pt>
              </c:strCache>
            </c:strRef>
          </c:cat>
          <c:val>
            <c:numRef>
              <c:f>'Unfälle mit Getöteten'!$B$2:$B$4</c:f>
              <c:numCache>
                <c:formatCode>General</c:formatCode>
                <c:ptCount val="3"/>
                <c:pt idx="0">
                  <c:v>20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6AB-445F-9DBE-98FE0F7402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B00-4C78-B6EE-35BD3412B26E}"/>
              </c:ext>
            </c:extLst>
          </c:dPt>
          <c:dPt>
            <c:idx val="1"/>
            <c:bubble3D val="0"/>
            <c:spPr>
              <a:solidFill>
                <a:srgbClr val="ED7D31">
                  <a:lumMod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B00-4C78-B6EE-35BD3412B26E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B00-4C78-B6EE-35BD3412B26E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B00-4C78-B6EE-35BD3412B26E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B00-4C78-B6EE-35BD3412B26E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B00-4C78-B6EE-35BD3412B26E}"/>
              </c:ext>
            </c:extLst>
          </c:dPt>
          <c:dPt>
            <c:idx val="6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4B00-4C78-B6EE-35BD3412B26E}"/>
              </c:ext>
            </c:extLst>
          </c:dPt>
          <c:dLbls>
            <c:dLbl>
              <c:idx val="0"/>
              <c:layout>
                <c:manualLayout>
                  <c:x val="-0.1198838642945705"/>
                  <c:y val="-1.006525226013415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B00-4C78-B6EE-35BD3412B26E}"/>
                </c:ext>
              </c:extLst>
            </c:dLbl>
            <c:dLbl>
              <c:idx val="1"/>
              <c:layout>
                <c:manualLayout>
                  <c:x val="0.12916843237604719"/>
                  <c:y val="-1.148512685914264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B00-4C78-B6EE-35BD3412B2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'Unfälle mit Getöteten'!$A$7:$A$8</c:f>
              <c:strCache>
                <c:ptCount val="2"/>
                <c:pt idx="0">
                  <c:v>Werktags</c:v>
                </c:pt>
                <c:pt idx="1">
                  <c:v>Wochenende</c:v>
                </c:pt>
              </c:strCache>
            </c:strRef>
          </c:cat>
          <c:val>
            <c:numRef>
              <c:f>'Unfälle mit Getöteten'!$B$7:$B$8</c:f>
              <c:numCache>
                <c:formatCode>General</c:formatCode>
                <c:ptCount val="2"/>
                <c:pt idx="0">
                  <c:v>20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B00-4C78-B6EE-35BD3412B2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'Unfälle mit Getöteten'!$E$12</c:f>
              <c:strCache>
                <c:ptCount val="1"/>
                <c:pt idx="0">
                  <c:v>Anzahl Unfälle</c:v>
                </c:pt>
              </c:strCache>
            </c:strRef>
          </c:tx>
          <c:spPr>
            <a:solidFill>
              <a:srgbClr val="33333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'Unfälle mit Getöteten'!$D$13:$D$18</c:f>
              <c:strCache>
                <c:ptCount val="6"/>
                <c:pt idx="0">
                  <c:v>Morgens </c:v>
                </c:pt>
                <c:pt idx="1">
                  <c:v>Vormittags</c:v>
                </c:pt>
                <c:pt idx="2">
                  <c:v>Mittags</c:v>
                </c:pt>
                <c:pt idx="3">
                  <c:v>Nachmittags</c:v>
                </c:pt>
                <c:pt idx="4">
                  <c:v>Abends</c:v>
                </c:pt>
                <c:pt idx="5">
                  <c:v>Nachts </c:v>
                </c:pt>
              </c:strCache>
            </c:strRef>
          </c:cat>
          <c:val>
            <c:numRef>
              <c:f>'Unfälle mit Getöteten'!$E$13:$E$18</c:f>
              <c:numCache>
                <c:formatCode>General</c:formatCode>
                <c:ptCount val="6"/>
                <c:pt idx="0">
                  <c:v>3</c:v>
                </c:pt>
                <c:pt idx="1">
                  <c:v>2</c:v>
                </c:pt>
                <c:pt idx="3">
                  <c:v>4</c:v>
                </c:pt>
                <c:pt idx="4">
                  <c:v>5</c:v>
                </c:pt>
                <c:pt idx="5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B4-42DF-9E97-FFCEFDC1B2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25599471"/>
        <c:axId val="284727359"/>
      </c:barChart>
      <c:catAx>
        <c:axId val="425599471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284727359"/>
        <c:crosses val="autoZero"/>
        <c:auto val="1"/>
        <c:lblAlgn val="ctr"/>
        <c:lblOffset val="100"/>
        <c:noMultiLvlLbl val="0"/>
      </c:catAx>
      <c:valAx>
        <c:axId val="28472735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425599471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'Unfälle mit Getöteten'!$G$24</c:f>
              <c:strCache>
                <c:ptCount val="1"/>
                <c:pt idx="0">
                  <c:v>Anzahl Unfälle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1E0-41E3-BCAA-952272BED4D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1E0-41E3-BCAA-952272BED4D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1E0-41E3-BCAA-952272BED4D3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1E0-41E3-BCAA-952272BED4D3}"/>
              </c:ext>
            </c:extLst>
          </c:dPt>
          <c:dPt>
            <c:idx val="4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1E0-41E3-BCAA-952272BED4D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'Unfälle mit Getöteten'!$F$25:$F$29</c:f>
              <c:strCache>
                <c:ptCount val="5"/>
                <c:pt idx="0">
                  <c:v>Fahrunfall</c:v>
                </c:pt>
                <c:pt idx="1">
                  <c:v>Unfall im Längsverkehr</c:v>
                </c:pt>
                <c:pt idx="2">
                  <c:v>Abbiege-Unfall</c:v>
                </c:pt>
                <c:pt idx="3">
                  <c:v>Einbiegen/Kreuzen-Unfall</c:v>
                </c:pt>
                <c:pt idx="4">
                  <c:v>Sonstiger Unfall</c:v>
                </c:pt>
              </c:strCache>
            </c:strRef>
          </c:cat>
          <c:val>
            <c:numRef>
              <c:f>'Unfälle mit Getöteten'!$G$25:$G$29</c:f>
              <c:numCache>
                <c:formatCode>General</c:formatCode>
                <c:ptCount val="5"/>
                <c:pt idx="0">
                  <c:v>14</c:v>
                </c:pt>
                <c:pt idx="1">
                  <c:v>3</c:v>
                </c:pt>
                <c:pt idx="2">
                  <c:v>1</c:v>
                </c:pt>
                <c:pt idx="3">
                  <c:v>1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1E0-41E3-BCAA-952272BED4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107029599"/>
        <c:axId val="1253843407"/>
      </c:barChart>
      <c:catAx>
        <c:axId val="1107029599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1253843407"/>
        <c:crosses val="autoZero"/>
        <c:auto val="1"/>
        <c:lblAlgn val="ctr"/>
        <c:lblOffset val="100"/>
        <c:noMultiLvlLbl val="0"/>
      </c:catAx>
      <c:valAx>
        <c:axId val="1253843407"/>
        <c:scaling>
          <c:orientation val="minMax"/>
          <c:max val="15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1107029599"/>
        <c:crosses val="max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DF4169-B41D-4F26-B591-8EC8F6536C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7AB5FAC-7508-4CE7-9637-FF227C488F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170A856-3B4C-4495-88C4-95979E772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028-C9E7-4628-A830-074067679D53}" type="datetimeFigureOut">
              <a:rPr lang="de-DE" smtClean="0"/>
              <a:t>11.07.2024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D27484F-3088-4D7D-9E04-5564D5AED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95F5C7-B9B6-4C7A-9C04-7FE995077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3632-A11D-4246-85D6-B744D117C9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5762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BF0D9C-EF9F-4AF7-BBE2-1978D52C8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F748290-3DD5-4F65-9E16-DADE6E697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56B734D-5851-49B7-9745-A2EB91C00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028-C9E7-4628-A830-074067679D53}" type="datetimeFigureOut">
              <a:rPr lang="de-DE" smtClean="0"/>
              <a:t>11.07.2024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55D20F-3BE5-43E8-9201-43941B0DA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B59B781-92C4-405A-9455-341A3D288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3632-A11D-4246-85D6-B744D117C9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2048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0E135D1-8A1C-4D29-B044-3C71CBC195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24E0A88-D5C5-4C9D-A894-53D6822A12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C0F111A-1699-4421-A04C-16659C300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028-C9E7-4628-A830-074067679D53}" type="datetimeFigureOut">
              <a:rPr lang="de-DE" smtClean="0"/>
              <a:t>11.07.2024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90840D2-50F0-4F1C-B031-0D1C4EB79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3F1FB50-C270-4278-A511-90C518B4E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3632-A11D-4246-85D6-B744D117C9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8256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 userDrawn="1"/>
        </p:nvSpPr>
        <p:spPr>
          <a:xfrm>
            <a:off x="2322341" y="1074127"/>
            <a:ext cx="9490417" cy="5400626"/>
          </a:xfrm>
          <a:prstGeom prst="rect">
            <a:avLst/>
          </a:prstGeom>
          <a:solidFill>
            <a:schemeClr val="bg1"/>
          </a:solidFill>
          <a:ln w="88900">
            <a:solidFill>
              <a:srgbClr val="0E75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3" name="Gruppieren 22"/>
          <p:cNvGrpSpPr/>
          <p:nvPr userDrawn="1"/>
        </p:nvGrpSpPr>
        <p:grpSpPr>
          <a:xfrm>
            <a:off x="232076" y="3407859"/>
            <a:ext cx="1820243" cy="3158334"/>
            <a:chOff x="405785" y="3165420"/>
            <a:chExt cx="1708181" cy="2963893"/>
          </a:xfrm>
        </p:grpSpPr>
        <p:pic>
          <p:nvPicPr>
            <p:cNvPr id="7" name="Grafik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517" y="4787310"/>
              <a:ext cx="1694449" cy="1342003"/>
            </a:xfrm>
            <a:prstGeom prst="rect">
              <a:avLst/>
            </a:prstGeom>
          </p:spPr>
        </p:pic>
        <p:grpSp>
          <p:nvGrpSpPr>
            <p:cNvPr id="13" name="Gruppieren 12"/>
            <p:cNvGrpSpPr/>
            <p:nvPr userDrawn="1"/>
          </p:nvGrpSpPr>
          <p:grpSpPr>
            <a:xfrm>
              <a:off x="405785" y="3165420"/>
              <a:ext cx="1708181" cy="1189452"/>
              <a:chOff x="4744847" y="6209156"/>
              <a:chExt cx="708376" cy="493261"/>
            </a:xfrm>
          </p:grpSpPr>
          <p:sp>
            <p:nvSpPr>
              <p:cNvPr id="14" name="Ellipse 13"/>
              <p:cNvSpPr/>
              <p:nvPr userDrawn="1"/>
            </p:nvSpPr>
            <p:spPr>
              <a:xfrm>
                <a:off x="4805712" y="6247671"/>
                <a:ext cx="270111" cy="27011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15" name="Gruppieren 14"/>
              <p:cNvGrpSpPr/>
              <p:nvPr userDrawn="1"/>
            </p:nvGrpSpPr>
            <p:grpSpPr>
              <a:xfrm>
                <a:off x="4744847" y="6209156"/>
                <a:ext cx="708376" cy="493261"/>
                <a:chOff x="10587950" y="837408"/>
                <a:chExt cx="3000034" cy="2088999"/>
              </a:xfrm>
            </p:grpSpPr>
            <p:pic>
              <p:nvPicPr>
                <p:cNvPr id="16" name="Grafik 15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" r="72289"/>
                <a:stretch/>
              </p:blipFill>
              <p:spPr>
                <a:xfrm>
                  <a:off x="10681141" y="837408"/>
                  <a:ext cx="2861123" cy="1933449"/>
                </a:xfrm>
                <a:prstGeom prst="rect">
                  <a:avLst/>
                </a:prstGeom>
              </p:spPr>
            </p:pic>
            <p:pic>
              <p:nvPicPr>
                <p:cNvPr id="17" name="Grafik 16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8314" t="83223" b="3212"/>
                <a:stretch/>
              </p:blipFill>
              <p:spPr>
                <a:xfrm>
                  <a:off x="10587950" y="2743601"/>
                  <a:ext cx="3000034" cy="182806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25" name="Textplatzhalter 25"/>
          <p:cNvSpPr>
            <a:spLocks noGrp="1"/>
          </p:cNvSpPr>
          <p:nvPr>
            <p:ph type="body" sz="quarter" idx="10"/>
          </p:nvPr>
        </p:nvSpPr>
        <p:spPr>
          <a:xfrm>
            <a:off x="2350080" y="5508362"/>
            <a:ext cx="9462677" cy="85179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1">
                <a:solidFill>
                  <a:srgbClr val="0E75B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Textmasterformat</a:t>
            </a:r>
          </a:p>
          <a:p>
            <a:pPr lvl="0"/>
            <a:r>
              <a:rPr lang="de-DE"/>
              <a:t>bearbeiten</a:t>
            </a:r>
          </a:p>
        </p:txBody>
      </p:sp>
    </p:spTree>
    <p:extLst>
      <p:ext uri="{BB962C8B-B14F-4D97-AF65-F5344CB8AC3E}">
        <p14:creationId xmlns:p14="http://schemas.microsoft.com/office/powerpoint/2010/main" val="3655354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5993410"/>
            <a:ext cx="12192000" cy="888023"/>
          </a:xfrm>
          <a:prstGeom prst="rect">
            <a:avLst/>
          </a:prstGeom>
          <a:solidFill>
            <a:srgbClr val="E6E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0" y="0"/>
            <a:ext cx="12192000" cy="888023"/>
          </a:xfrm>
          <a:prstGeom prst="rect">
            <a:avLst/>
          </a:prstGeom>
          <a:solidFill>
            <a:srgbClr val="E6E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/>
          <p:cNvSpPr/>
          <p:nvPr userDrawn="1"/>
        </p:nvSpPr>
        <p:spPr>
          <a:xfrm>
            <a:off x="0" y="843280"/>
            <a:ext cx="12192000" cy="95542"/>
          </a:xfrm>
          <a:prstGeom prst="rect">
            <a:avLst/>
          </a:prstGeom>
          <a:solidFill>
            <a:srgbClr val="0E7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 userDrawn="1"/>
        </p:nvSpPr>
        <p:spPr>
          <a:xfrm>
            <a:off x="0" y="5934000"/>
            <a:ext cx="12192000" cy="95542"/>
          </a:xfrm>
          <a:prstGeom prst="rect">
            <a:avLst/>
          </a:prstGeom>
          <a:solidFill>
            <a:srgbClr val="0E7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7" name="Gruppieren 36"/>
          <p:cNvGrpSpPr/>
          <p:nvPr userDrawn="1"/>
        </p:nvGrpSpPr>
        <p:grpSpPr>
          <a:xfrm>
            <a:off x="201923" y="6151547"/>
            <a:ext cx="4339598" cy="473034"/>
            <a:chOff x="222242" y="6145823"/>
            <a:chExt cx="5230981" cy="570198"/>
          </a:xfrm>
        </p:grpSpPr>
        <p:pic>
          <p:nvPicPr>
            <p:cNvPr id="12" name="Grafik 1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7604" y="6247529"/>
              <a:ext cx="580791" cy="459986"/>
            </a:xfrm>
            <a:prstGeom prst="rect">
              <a:avLst/>
            </a:prstGeom>
          </p:spPr>
        </p:pic>
        <p:grpSp>
          <p:nvGrpSpPr>
            <p:cNvPr id="13" name="Gruppieren 12"/>
            <p:cNvGrpSpPr/>
            <p:nvPr userDrawn="1"/>
          </p:nvGrpSpPr>
          <p:grpSpPr>
            <a:xfrm>
              <a:off x="222242" y="6145823"/>
              <a:ext cx="3389059" cy="570198"/>
              <a:chOff x="-7155471" y="10161071"/>
              <a:chExt cx="11687758" cy="1966428"/>
            </a:xfrm>
          </p:grpSpPr>
          <p:pic>
            <p:nvPicPr>
              <p:cNvPr id="14" name="Grafik 1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" r="61330" b="25087"/>
              <a:stretch/>
            </p:blipFill>
            <p:spPr>
              <a:xfrm>
                <a:off x="-7155471" y="10161071"/>
                <a:ext cx="2334633" cy="1966428"/>
              </a:xfrm>
              <a:prstGeom prst="rect">
                <a:avLst/>
              </a:prstGeom>
            </p:spPr>
          </p:pic>
          <p:grpSp>
            <p:nvGrpSpPr>
              <p:cNvPr id="15" name="Gruppieren 14"/>
              <p:cNvGrpSpPr/>
              <p:nvPr/>
            </p:nvGrpSpPr>
            <p:grpSpPr>
              <a:xfrm>
                <a:off x="-4601261" y="11037504"/>
                <a:ext cx="9133548" cy="1078733"/>
                <a:chOff x="-4117912" y="11258785"/>
                <a:chExt cx="14300431" cy="1688977"/>
              </a:xfrm>
            </p:grpSpPr>
            <p:pic>
              <p:nvPicPr>
                <p:cNvPr id="16" name="Grafik 15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8600" t="15340" r="12636" b="55812"/>
                <a:stretch/>
              </p:blipFill>
              <p:spPr>
                <a:xfrm>
                  <a:off x="-4117912" y="11307236"/>
                  <a:ext cx="6378342" cy="1640526"/>
                </a:xfrm>
                <a:prstGeom prst="rect">
                  <a:avLst/>
                </a:prstGeom>
              </p:spPr>
            </p:pic>
            <p:pic>
              <p:nvPicPr>
                <p:cNvPr id="17" name="Grafik 16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duotone>
                    <a:prstClr val="black"/>
                    <a:schemeClr val="tx2">
                      <a:tint val="45000"/>
                      <a:satMod val="400000"/>
                    </a:scheme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rightnessContrast bright="-5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896" t="45462" r="1428" b="26099"/>
                <a:stretch/>
              </p:blipFill>
              <p:spPr>
                <a:xfrm>
                  <a:off x="1871830" y="11258785"/>
                  <a:ext cx="8310689" cy="1666152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4" name="Gruppieren 23"/>
            <p:cNvGrpSpPr/>
            <p:nvPr userDrawn="1"/>
          </p:nvGrpSpPr>
          <p:grpSpPr>
            <a:xfrm>
              <a:off x="4744847" y="6209156"/>
              <a:ext cx="708376" cy="493261"/>
              <a:chOff x="4744847" y="6209156"/>
              <a:chExt cx="708376" cy="493261"/>
            </a:xfrm>
          </p:grpSpPr>
          <p:sp>
            <p:nvSpPr>
              <p:cNvPr id="23" name="Ellipse 22"/>
              <p:cNvSpPr/>
              <p:nvPr userDrawn="1"/>
            </p:nvSpPr>
            <p:spPr>
              <a:xfrm>
                <a:off x="4805712" y="6247671"/>
                <a:ext cx="270111" cy="27011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18" name="Gruppieren 17"/>
              <p:cNvGrpSpPr/>
              <p:nvPr userDrawn="1"/>
            </p:nvGrpSpPr>
            <p:grpSpPr>
              <a:xfrm>
                <a:off x="4744847" y="6209156"/>
                <a:ext cx="708376" cy="493261"/>
                <a:chOff x="10587950" y="837408"/>
                <a:chExt cx="3000034" cy="2088999"/>
              </a:xfrm>
            </p:grpSpPr>
            <p:pic>
              <p:nvPicPr>
                <p:cNvPr id="19" name="Grafik 18"/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" r="72289"/>
                <a:stretch/>
              </p:blipFill>
              <p:spPr>
                <a:xfrm>
                  <a:off x="10681141" y="837408"/>
                  <a:ext cx="2861123" cy="1933449"/>
                </a:xfrm>
                <a:prstGeom prst="rect">
                  <a:avLst/>
                </a:prstGeom>
              </p:spPr>
            </p:pic>
            <p:pic>
              <p:nvPicPr>
                <p:cNvPr id="20" name="Grafik 19"/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8314" t="83223" b="3212"/>
                <a:stretch/>
              </p:blipFill>
              <p:spPr>
                <a:xfrm>
                  <a:off x="10587950" y="2743601"/>
                  <a:ext cx="3000034" cy="182806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26" name="Textplatzhalter 25"/>
          <p:cNvSpPr>
            <a:spLocks noGrp="1"/>
          </p:cNvSpPr>
          <p:nvPr>
            <p:ph type="body" sz="quarter" idx="10"/>
          </p:nvPr>
        </p:nvSpPr>
        <p:spPr>
          <a:xfrm>
            <a:off x="0" y="183515"/>
            <a:ext cx="12192000" cy="48241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1200"/>
              </a:spcBef>
              <a:buNone/>
              <a:defRPr sz="2800" b="1">
                <a:solidFill>
                  <a:srgbClr val="0E75B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8" name="Textplatzhalter 27"/>
          <p:cNvSpPr>
            <a:spLocks noGrp="1"/>
          </p:cNvSpPr>
          <p:nvPr>
            <p:ph type="body" sz="quarter" idx="11"/>
          </p:nvPr>
        </p:nvSpPr>
        <p:spPr>
          <a:xfrm>
            <a:off x="222243" y="1080292"/>
            <a:ext cx="11773396" cy="46981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 Zweite Ebene</a:t>
            </a:r>
          </a:p>
        </p:txBody>
      </p:sp>
    </p:spTree>
    <p:extLst>
      <p:ext uri="{BB962C8B-B14F-4D97-AF65-F5344CB8AC3E}">
        <p14:creationId xmlns:p14="http://schemas.microsoft.com/office/powerpoint/2010/main" val="3290072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4B13C8-E21E-4B85-BA2F-A321A6A63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141AC7E-DFC3-44A0-9B5D-FC2A52730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24EB6E-3E90-4BC7-8C03-2550C9867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028-C9E7-4628-A830-074067679D53}" type="datetimeFigureOut">
              <a:rPr lang="de-DE" smtClean="0"/>
              <a:t>11.07.2024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F1167A5-ABA8-4035-883B-0C0E25120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558810E-655F-4184-904B-738FBD707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3632-A11D-4246-85D6-B744D117C9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721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977957-2757-4A75-A86E-7FF14EB6B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2D0A726-4DEC-4E0E-8842-6E30EF4895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DCE36DF-06C0-4B3E-BA51-2E903E376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028-C9E7-4628-A830-074067679D53}" type="datetimeFigureOut">
              <a:rPr lang="de-DE" smtClean="0"/>
              <a:t>11.07.2024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FA134DC-ED6B-4C4C-A6D1-ED4DDEA38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CE363AE-E00F-4A58-A944-B0C59FA17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3632-A11D-4246-85D6-B744D117C9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178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D8D404-08DA-4D4A-BD30-6164EB7FF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5EFB537-2CDE-4289-A04C-D04FA321A0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B51F480-8587-43DC-BB9C-98C12A1EB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C043D07-E43A-4EF0-8E27-9E4C11C31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028-C9E7-4628-A830-074067679D53}" type="datetimeFigureOut">
              <a:rPr lang="de-DE" smtClean="0"/>
              <a:t>11.07.2024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E464496-B2F4-45C9-98AA-041723F8F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4EC9B05-F6D4-4E52-A57F-C546FF14F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3632-A11D-4246-85D6-B744D117C9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8115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E474DB-E27A-4C46-854A-117C426E9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1F94859-E948-4012-ADE2-D8ADDBE37C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B8496E1-CBDB-43C4-8224-017886872A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400D314-8F27-4C68-BD59-1625837912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10704A1-A560-4B7D-9E34-5DE24A7887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8D73E5C-C5F7-49B3-B366-6BF01F445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028-C9E7-4628-A830-074067679D53}" type="datetimeFigureOut">
              <a:rPr lang="de-DE" smtClean="0"/>
              <a:t>11.07.2024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7E64842-6B09-474E-94CA-10F8665EC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BD3B169-679E-4EC0-8A8A-84D4BA08A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3632-A11D-4246-85D6-B744D117C9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6696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3BB394-DE7E-4E16-BD2B-5795BE844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C46A3FF-4EA2-4CA9-A887-84B6519DF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028-C9E7-4628-A830-074067679D53}" type="datetimeFigureOut">
              <a:rPr lang="de-DE" smtClean="0"/>
              <a:t>11.07.2024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46F39E2-DCE2-4770-B451-91A7886D4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B6C5483-8F3A-44C4-BE1C-9257229CA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3632-A11D-4246-85D6-B744D117C9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9098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D25DF63-4AC8-4F76-A274-57C2DB717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028-C9E7-4628-A830-074067679D53}" type="datetimeFigureOut">
              <a:rPr lang="de-DE" smtClean="0"/>
              <a:t>11.07.2024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DF074E4-525A-44E9-BDBB-DE11051AC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D58B6B7-6E89-407E-8112-7155CE75D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3632-A11D-4246-85D6-B744D117C9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8151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42FC46-92C4-44A9-A08F-04F2DACD6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631D43C-7EA2-402C-9477-5827B86C4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F3A8B9E-A5CA-4C08-AEC6-E6BA406E86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30C05DC-8BBF-4E13-A53B-E8FE7D243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028-C9E7-4628-A830-074067679D53}" type="datetimeFigureOut">
              <a:rPr lang="de-DE" smtClean="0"/>
              <a:t>11.07.2024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3ED2D8D-5A6B-46C3-8397-6F1AAA952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B6C62CB-0F88-4EAC-9FE9-61FDD1E91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3632-A11D-4246-85D6-B744D117C9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3604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21BB25-E078-4E10-9B6F-E398647D3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3DA841B-BDD1-4200-AAC1-6785ACF55F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90CC1CB-0FF7-4CD9-8EBA-71E8B90F7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4FAC7DA-EFA8-41F3-AA12-9C20EA279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028-C9E7-4628-A830-074067679D53}" type="datetimeFigureOut">
              <a:rPr lang="de-DE" smtClean="0"/>
              <a:t>11.07.2024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18F3ACC-43AE-4249-BDED-FD62437E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89160E2-5BE2-4669-AC71-1AAF04821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3632-A11D-4246-85D6-B744D117C9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3906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AC6F9FD-108A-44D0-B9C1-74F42B734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CA63B24-09AE-4A1B-81F6-4B2051B49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9BB986C-0B0B-4C1A-A5E9-03F789DB7A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B7028-C9E7-4628-A830-074067679D53}" type="datetimeFigureOut">
              <a:rPr lang="de-DE" smtClean="0"/>
              <a:t>11.07.2024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268070D-B688-4413-B950-7E33F2BB18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FC68CE-FC29-4A3B-AEAD-14AB99F0AC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23632-A11D-4246-85D6-B744D117C9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2192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DE" dirty="0"/>
              <a:t>Unfälle junger Fahrer*innen</a:t>
            </a:r>
          </a:p>
          <a:p>
            <a:r>
              <a:rPr lang="de-DE" dirty="0"/>
              <a:t> mit Getöteten in Brandenburg</a:t>
            </a:r>
          </a:p>
        </p:txBody>
      </p:sp>
      <p:grpSp>
        <p:nvGrpSpPr>
          <p:cNvPr id="12" name="Gruppieren 11"/>
          <p:cNvGrpSpPr/>
          <p:nvPr/>
        </p:nvGrpSpPr>
        <p:grpSpPr>
          <a:xfrm>
            <a:off x="415357" y="416560"/>
            <a:ext cx="5132003" cy="2125021"/>
            <a:chOff x="130877" y="467360"/>
            <a:chExt cx="5741604" cy="2377440"/>
          </a:xfrm>
        </p:grpSpPr>
        <p:sp>
          <p:nvSpPr>
            <p:cNvPr id="10" name="Rechteck 9"/>
            <p:cNvSpPr/>
            <p:nvPr/>
          </p:nvSpPr>
          <p:spPr>
            <a:xfrm>
              <a:off x="130877" y="467360"/>
              <a:ext cx="5741604" cy="2377440"/>
            </a:xfrm>
            <a:prstGeom prst="rect">
              <a:avLst/>
            </a:prstGeom>
            <a:solidFill>
              <a:schemeClr val="bg1"/>
            </a:solidFill>
            <a:ln w="88900">
              <a:solidFill>
                <a:srgbClr val="0E75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1" name="Grafik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500"/>
            <a:stretch/>
          </p:blipFill>
          <p:spPr>
            <a:xfrm>
              <a:off x="515655" y="758061"/>
              <a:ext cx="4972047" cy="1588899"/>
            </a:xfrm>
            <a:prstGeom prst="rect">
              <a:avLst/>
            </a:prstGeom>
          </p:spPr>
        </p:pic>
      </p:grpSp>
      <p:pic>
        <p:nvPicPr>
          <p:cNvPr id="7" name="Grafik 6">
            <a:extLst>
              <a:ext uri="{FF2B5EF4-FFF2-40B4-BE49-F238E27FC236}">
                <a16:creationId xmlns:a16="http://schemas.microsoft.com/office/drawing/2014/main" id="{0F9DC852-B9C0-4BE2-95B8-01F8241AA4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4407" y="2763895"/>
            <a:ext cx="3398054" cy="250061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D22C026-8A42-4446-845D-B3082B74D2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8742" y="2763894"/>
            <a:ext cx="3750927" cy="250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382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Unfalldatenauswertung</a:t>
            </a:r>
          </a:p>
        </p:txBody>
      </p:sp>
      <p:sp>
        <p:nvSpPr>
          <p:cNvPr id="6" name="Textplatzhalter 2"/>
          <p:cNvSpPr txBox="1">
            <a:spLocks/>
          </p:cNvSpPr>
          <p:nvPr/>
        </p:nvSpPr>
        <p:spPr>
          <a:xfrm>
            <a:off x="80682" y="1261115"/>
            <a:ext cx="8444753" cy="46981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400" indent="-230400">
              <a:spcAft>
                <a:spcPts val="600"/>
              </a:spcAft>
            </a:pPr>
            <a:r>
              <a:rPr lang="de-DE" sz="1600" b="1" dirty="0"/>
              <a:t>Fragestellung</a:t>
            </a:r>
            <a:r>
              <a:rPr lang="de-DE" sz="1600" dirty="0"/>
              <a:t>: Welche Charakteristiken weisen Unfälle mit Getöteten auf, die von jungen Fahrer*innen verursacht wurden? </a:t>
            </a:r>
          </a:p>
          <a:p>
            <a:pPr marL="230400" indent="-230400">
              <a:spcAft>
                <a:spcPts val="600"/>
              </a:spcAft>
            </a:pPr>
            <a:endParaRPr lang="de-DE" sz="1600" b="1" dirty="0"/>
          </a:p>
          <a:p>
            <a:pPr>
              <a:spcAft>
                <a:spcPts val="600"/>
              </a:spcAft>
            </a:pPr>
            <a:r>
              <a:rPr lang="de-DE" sz="1600" dirty="0"/>
              <a:t>Die </a:t>
            </a:r>
            <a:r>
              <a:rPr lang="de-DE" sz="1600" b="1" dirty="0"/>
              <a:t>Datengrundlage</a:t>
            </a:r>
            <a:r>
              <a:rPr lang="de-DE" sz="1600" dirty="0"/>
              <a:t> zur Berechnung der Statistiken bildeten die polizeilich erfassten Verkehrsunfalldaten des Landes Brandenburg im Zeitraum von 2021 bis 2023.</a:t>
            </a:r>
          </a:p>
          <a:p>
            <a:pPr>
              <a:spcAft>
                <a:spcPts val="600"/>
              </a:spcAft>
            </a:pPr>
            <a:endParaRPr lang="de-DE" sz="1600" dirty="0"/>
          </a:p>
          <a:p>
            <a:pPr>
              <a:spcAft>
                <a:spcPts val="600"/>
              </a:spcAft>
            </a:pPr>
            <a:r>
              <a:rPr lang="de-DE" sz="1600" dirty="0"/>
              <a:t>In die </a:t>
            </a:r>
            <a:r>
              <a:rPr lang="de-DE" sz="1600" b="1" dirty="0"/>
              <a:t>Datenauswahl </a:t>
            </a:r>
            <a:r>
              <a:rPr lang="de-DE" sz="1600" dirty="0"/>
              <a:t>wurden alle Verkehrsunfälle mit folgenden Merkmalen einbezogen:</a:t>
            </a:r>
          </a:p>
          <a:p>
            <a:pPr marL="628650" lvl="1" indent="-171450">
              <a:buFont typeface="Symbol" panose="05050102010706020507" pitchFamily="18" charset="2"/>
              <a:buChar char="-"/>
            </a:pPr>
            <a:r>
              <a:rPr lang="de-DE" sz="1500" dirty="0"/>
              <a:t>Hauptverursachende Person waren junge Fahrer*innen im Alter von 16 bis 24 Jahren.</a:t>
            </a:r>
          </a:p>
          <a:p>
            <a:pPr marL="628650" lvl="1" indent="-171450">
              <a:buFont typeface="Symbol" panose="05050102010706020507" pitchFamily="18" charset="2"/>
              <a:buChar char="-"/>
            </a:pPr>
            <a:r>
              <a:rPr lang="de-DE" sz="1500" dirty="0"/>
              <a:t>Es wurde die Unfallkategorie 1 „Unfall mit Getöteten“ verzeichnet. Als Getötete*r gilt                                                                          eine verunglückte Person, der innerhalb von 30 Tagen nach einem Verkehrsunfall an                                                                                     den Unfallfolgen verstorben ist.</a:t>
            </a:r>
          </a:p>
          <a:p>
            <a:pPr marL="628650" lvl="1" indent="-171450">
              <a:buFont typeface="Symbol" panose="05050102010706020507" pitchFamily="18" charset="2"/>
              <a:buChar char="-"/>
            </a:pPr>
            <a:endParaRPr lang="de-DE" sz="1600" dirty="0"/>
          </a:p>
          <a:p>
            <a:pPr marL="228600" lvl="1" indent="-228600">
              <a:buFont typeface="Arial" panose="020B0604020202020204" pitchFamily="34" charset="0"/>
              <a:buChar char="•"/>
            </a:pPr>
            <a:r>
              <a:rPr lang="de-DE" sz="1600" dirty="0"/>
              <a:t>Im Rahmend der </a:t>
            </a:r>
            <a:r>
              <a:rPr lang="de-DE" sz="1600" b="1" dirty="0"/>
              <a:t>Datenanalyse</a:t>
            </a:r>
            <a:r>
              <a:rPr lang="de-DE" sz="1600" dirty="0"/>
              <a:t> wurden die Variablen „Ortslage“, „Unfallzeitpunkt“ (Tag, Tageszeit), „Verkehrsbeteiligung“, „Unfalltyp“, „Unfallart“, „Unfallursache“ und „Unfallfolgen“ ausgewertet.</a:t>
            </a:r>
          </a:p>
          <a:p>
            <a:pPr lvl="1"/>
            <a:endParaRPr lang="de-DE" sz="1500" dirty="0"/>
          </a:p>
          <a:p>
            <a:pPr lvl="1"/>
            <a:endParaRPr lang="de-DE" sz="1500" dirty="0"/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de-DE" sz="16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064B67D-7C13-42B7-B38E-437049A54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5435" y="1643341"/>
            <a:ext cx="3361925" cy="342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584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Diagramm 25">
            <a:extLst>
              <a:ext uri="{FF2B5EF4-FFF2-40B4-BE49-F238E27FC236}">
                <a16:creationId xmlns:a16="http://schemas.microsoft.com/office/drawing/2014/main" id="{BB34A218-CD9F-4927-B43F-83216FDD3C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2501284"/>
              </p:ext>
            </p:extLst>
          </p:nvPr>
        </p:nvGraphicFramePr>
        <p:xfrm>
          <a:off x="6359534" y="3386117"/>
          <a:ext cx="4279196" cy="244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9" name="Diagramm 28">
            <a:extLst>
              <a:ext uri="{FF2B5EF4-FFF2-40B4-BE49-F238E27FC236}">
                <a16:creationId xmlns:a16="http://schemas.microsoft.com/office/drawing/2014/main" id="{BB34A218-CD9F-4927-B43F-83216FDD3C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7670126"/>
              </p:ext>
            </p:extLst>
          </p:nvPr>
        </p:nvGraphicFramePr>
        <p:xfrm>
          <a:off x="6179281" y="322832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Unfälle von jungen Fahrer*innen mit Getöteten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40258" y="994630"/>
            <a:ext cx="12151741" cy="2504362"/>
          </a:xfrm>
        </p:spPr>
        <p:txBody>
          <a:bodyPr anchor="t">
            <a:noAutofit/>
          </a:bodyPr>
          <a:lstStyle/>
          <a:p>
            <a:r>
              <a:rPr lang="de-DE" sz="1600" dirty="0"/>
              <a:t>Junge Fahrer*innen verursachten </a:t>
            </a:r>
            <a:r>
              <a:rPr lang="de-DE" sz="1600" b="1" dirty="0"/>
              <a:t>insgesamt 3.549 Verkehrsunfälle mit Personenschaden oder schwerem Sachschaden </a:t>
            </a:r>
            <a:r>
              <a:rPr lang="de-DE" sz="1600" dirty="0"/>
              <a:t>im Zeitraum von 2021 bis 2023.</a:t>
            </a:r>
          </a:p>
          <a:p>
            <a:r>
              <a:rPr lang="de-DE" sz="1600" dirty="0"/>
              <a:t>Bei</a:t>
            </a:r>
            <a:r>
              <a:rPr lang="de-DE" sz="1600" b="1" dirty="0"/>
              <a:t> 23 Verkehrsunfällen (0,6 %)</a:t>
            </a:r>
            <a:r>
              <a:rPr lang="de-DE" sz="1600" dirty="0"/>
              <a:t> kam mindestens eine beteiligte Person ums Leben.</a:t>
            </a:r>
          </a:p>
          <a:p>
            <a:r>
              <a:rPr lang="de-DE" sz="1600" dirty="0"/>
              <a:t>Diese Unfälle mit Getöteten weisen folgende Merkmale auf:</a:t>
            </a:r>
            <a:endParaRPr lang="de-DE" sz="1600" b="1" dirty="0"/>
          </a:p>
          <a:p>
            <a:endParaRPr lang="de-DE" sz="1400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3C580B9-3C86-4DB4-BEC1-D9504D45E6A0}"/>
              </a:ext>
            </a:extLst>
          </p:cNvPr>
          <p:cNvSpPr/>
          <p:nvPr/>
        </p:nvSpPr>
        <p:spPr>
          <a:xfrm>
            <a:off x="852473" y="265821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endParaRPr lang="de-DE" dirty="0"/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B2170A84-8465-460E-863A-A58420AAF230}"/>
              </a:ext>
            </a:extLst>
          </p:cNvPr>
          <p:cNvGrpSpPr/>
          <p:nvPr/>
        </p:nvGrpSpPr>
        <p:grpSpPr>
          <a:xfrm>
            <a:off x="862230" y="3623265"/>
            <a:ext cx="2959934" cy="1597675"/>
            <a:chOff x="1686194" y="4420114"/>
            <a:chExt cx="2376875" cy="1216093"/>
          </a:xfrm>
        </p:grpSpPr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62C6AAFB-3349-4DD1-9468-249C18F5C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4787" y="4420114"/>
              <a:ext cx="608172" cy="745636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9702572E-1381-4FBF-AB13-370918E9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9282" y="4420114"/>
              <a:ext cx="612338" cy="745636"/>
            </a:xfrm>
            <a:prstGeom prst="rect">
              <a:avLst/>
            </a:prstGeom>
          </p:spPr>
        </p:pic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754712E3-421A-445A-A1E6-6072BDA96D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2713" y="4420114"/>
              <a:ext cx="608172" cy="745636"/>
            </a:xfrm>
            <a:prstGeom prst="rect">
              <a:avLst/>
            </a:prstGeom>
          </p:spPr>
        </p:pic>
        <p:sp>
          <p:nvSpPr>
            <p:cNvPr id="15" name="Textfeld 21">
              <a:extLst>
                <a:ext uri="{FF2B5EF4-FFF2-40B4-BE49-F238E27FC236}">
                  <a16:creationId xmlns:a16="http://schemas.microsoft.com/office/drawing/2014/main" id="{173F292A-670E-41A3-BEB4-CCD9CFF5826C}"/>
                </a:ext>
              </a:extLst>
            </p:cNvPr>
            <p:cNvSpPr txBox="1"/>
            <p:nvPr/>
          </p:nvSpPr>
          <p:spPr>
            <a:xfrm>
              <a:off x="1686194" y="5174542"/>
              <a:ext cx="8575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1200" dirty="0">
                  <a:latin typeface="Arial" panose="020B0604020202020204" pitchFamily="34" charset="0"/>
                  <a:cs typeface="Arial" panose="020B0604020202020204" pitchFamily="34" charset="0"/>
                </a:rPr>
                <a:t>Leicht-verletzte</a:t>
              </a:r>
            </a:p>
          </p:txBody>
        </p:sp>
        <p:sp>
          <p:nvSpPr>
            <p:cNvPr id="16" name="Textfeld 22">
              <a:extLst>
                <a:ext uri="{FF2B5EF4-FFF2-40B4-BE49-F238E27FC236}">
                  <a16:creationId xmlns:a16="http://schemas.microsoft.com/office/drawing/2014/main" id="{BA24A724-77F2-40B8-95F7-480F9A192E04}"/>
                </a:ext>
              </a:extLst>
            </p:cNvPr>
            <p:cNvSpPr txBox="1"/>
            <p:nvPr/>
          </p:nvSpPr>
          <p:spPr>
            <a:xfrm>
              <a:off x="2454631" y="5163514"/>
              <a:ext cx="8575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1200">
                  <a:latin typeface="Arial" panose="020B0604020202020204" pitchFamily="34" charset="0"/>
                  <a:cs typeface="Arial" panose="020B0604020202020204" pitchFamily="34" charset="0"/>
                </a:rPr>
                <a:t>Schwer-verletzte</a:t>
              </a:r>
            </a:p>
          </p:txBody>
        </p:sp>
        <p:sp>
          <p:nvSpPr>
            <p:cNvPr id="17" name="Textfeld 23">
              <a:extLst>
                <a:ext uri="{FF2B5EF4-FFF2-40B4-BE49-F238E27FC236}">
                  <a16:creationId xmlns:a16="http://schemas.microsoft.com/office/drawing/2014/main" id="{06986D89-4CEA-4D71-B692-F34D18D7E17F}"/>
                </a:ext>
              </a:extLst>
            </p:cNvPr>
            <p:cNvSpPr txBox="1"/>
            <p:nvPr/>
          </p:nvSpPr>
          <p:spPr>
            <a:xfrm>
              <a:off x="3205484" y="5253673"/>
              <a:ext cx="8575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1200">
                  <a:latin typeface="Arial" panose="020B0604020202020204" pitchFamily="34" charset="0"/>
                  <a:cs typeface="Arial" panose="020B0604020202020204" pitchFamily="34" charset="0"/>
                </a:rPr>
                <a:t>Getötete</a:t>
              </a:r>
            </a:p>
          </p:txBody>
        </p:sp>
        <p:sp>
          <p:nvSpPr>
            <p:cNvPr id="18" name="Textfeld 24">
              <a:extLst>
                <a:ext uri="{FF2B5EF4-FFF2-40B4-BE49-F238E27FC236}">
                  <a16:creationId xmlns:a16="http://schemas.microsoft.com/office/drawing/2014/main" id="{7D32E185-701C-4E17-BF81-29A6FE2C17A1}"/>
                </a:ext>
              </a:extLst>
            </p:cNvPr>
            <p:cNvSpPr txBox="1"/>
            <p:nvPr/>
          </p:nvSpPr>
          <p:spPr>
            <a:xfrm>
              <a:off x="1809282" y="4891759"/>
              <a:ext cx="612338" cy="210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12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5</a:t>
              </a:r>
            </a:p>
          </p:txBody>
        </p:sp>
        <p:sp>
          <p:nvSpPr>
            <p:cNvPr id="19" name="Textfeld 25">
              <a:extLst>
                <a:ext uri="{FF2B5EF4-FFF2-40B4-BE49-F238E27FC236}">
                  <a16:creationId xmlns:a16="http://schemas.microsoft.com/office/drawing/2014/main" id="{3946AC9B-8370-42C2-8B83-406BAE827862}"/>
                </a:ext>
              </a:extLst>
            </p:cNvPr>
            <p:cNvSpPr txBox="1"/>
            <p:nvPr/>
          </p:nvSpPr>
          <p:spPr>
            <a:xfrm>
              <a:off x="2566770" y="4897543"/>
              <a:ext cx="612338" cy="210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12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16</a:t>
              </a:r>
            </a:p>
          </p:txBody>
        </p:sp>
        <p:sp>
          <p:nvSpPr>
            <p:cNvPr id="20" name="Textfeld 26">
              <a:extLst>
                <a:ext uri="{FF2B5EF4-FFF2-40B4-BE49-F238E27FC236}">
                  <a16:creationId xmlns:a16="http://schemas.microsoft.com/office/drawing/2014/main" id="{96CDAEB6-7B59-4BEB-B8F3-D9052509E1E2}"/>
                </a:ext>
              </a:extLst>
            </p:cNvPr>
            <p:cNvSpPr txBox="1"/>
            <p:nvPr/>
          </p:nvSpPr>
          <p:spPr>
            <a:xfrm>
              <a:off x="3324885" y="4897543"/>
              <a:ext cx="612338" cy="210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12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28</a:t>
              </a:r>
            </a:p>
          </p:txBody>
        </p:sp>
      </p:grpSp>
      <p:sp>
        <p:nvSpPr>
          <p:cNvPr id="21" name="Textfeld 20">
            <a:extLst>
              <a:ext uri="{FF2B5EF4-FFF2-40B4-BE49-F238E27FC236}">
                <a16:creationId xmlns:a16="http://schemas.microsoft.com/office/drawing/2014/main" id="{782FAFA3-DC86-459B-BFB4-F55318FCA3D6}"/>
              </a:ext>
            </a:extLst>
          </p:cNvPr>
          <p:cNvSpPr txBox="1"/>
          <p:nvPr/>
        </p:nvSpPr>
        <p:spPr>
          <a:xfrm>
            <a:off x="320232" y="2784821"/>
            <a:ext cx="5165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Bei den Unfällen mit Getöteten wurden insgesamt                         49 Personen verletzt: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64389596-2A56-41CF-923F-2DE310103349}"/>
              </a:ext>
            </a:extLst>
          </p:cNvPr>
          <p:cNvSpPr/>
          <p:nvPr/>
        </p:nvSpPr>
        <p:spPr>
          <a:xfrm>
            <a:off x="320232" y="2446267"/>
            <a:ext cx="13708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Unfallfolgen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EEF1513C-012C-49BC-B964-FDF01FE68F05}"/>
              </a:ext>
            </a:extLst>
          </p:cNvPr>
          <p:cNvSpPr/>
          <p:nvPr/>
        </p:nvSpPr>
        <p:spPr>
          <a:xfrm>
            <a:off x="5794590" y="2449651"/>
            <a:ext cx="10182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Ortslage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2BEBC6CD-50CC-439E-BE36-68B3425765B0}"/>
              </a:ext>
            </a:extLst>
          </p:cNvPr>
          <p:cNvSpPr/>
          <p:nvPr/>
        </p:nvSpPr>
        <p:spPr>
          <a:xfrm>
            <a:off x="5349239" y="2772726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Fast 90 Prozent der Unfälle mit Getöteten ereignete sich außerhalb geschlossener Ortschaften.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F861095E-5342-49A5-936B-15CFA7250873}"/>
              </a:ext>
            </a:extLst>
          </p:cNvPr>
          <p:cNvSpPr/>
          <p:nvPr/>
        </p:nvSpPr>
        <p:spPr>
          <a:xfrm>
            <a:off x="7043325" y="3149358"/>
            <a:ext cx="1656478" cy="5221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Innerorts (n = 2)</a:t>
            </a: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C43FDAE0-D310-446E-A85B-69D80C266CED}"/>
              </a:ext>
            </a:extLst>
          </p:cNvPr>
          <p:cNvSpPr/>
          <p:nvPr/>
        </p:nvSpPr>
        <p:spPr>
          <a:xfrm>
            <a:off x="6404919" y="3496724"/>
            <a:ext cx="1466645" cy="394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Bundesautobahn (n = 1)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E66F6050-29B6-48CC-909C-0F07D91358DD}"/>
              </a:ext>
            </a:extLst>
          </p:cNvPr>
          <p:cNvSpPr/>
          <p:nvPr/>
        </p:nvSpPr>
        <p:spPr>
          <a:xfrm>
            <a:off x="9484039" y="4695018"/>
            <a:ext cx="1447495" cy="4592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Außerorts (n = 20)</a:t>
            </a:r>
          </a:p>
        </p:txBody>
      </p:sp>
    </p:spTree>
    <p:extLst>
      <p:ext uri="{BB962C8B-B14F-4D97-AF65-F5344CB8AC3E}">
        <p14:creationId xmlns:p14="http://schemas.microsoft.com/office/powerpoint/2010/main" val="1479048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Diagramm 20">
            <a:extLst>
              <a:ext uri="{FF2B5EF4-FFF2-40B4-BE49-F238E27FC236}">
                <a16:creationId xmlns:a16="http://schemas.microsoft.com/office/drawing/2014/main" id="{2442C656-EE70-41AE-B643-DB7B553759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9985673"/>
              </p:ext>
            </p:extLst>
          </p:nvPr>
        </p:nvGraphicFramePr>
        <p:xfrm>
          <a:off x="530673" y="2980300"/>
          <a:ext cx="432545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Diagramm 18">
            <a:extLst>
              <a:ext uri="{FF2B5EF4-FFF2-40B4-BE49-F238E27FC236}">
                <a16:creationId xmlns:a16="http://schemas.microsoft.com/office/drawing/2014/main" id="{F5936F23-5BFF-48ED-9DEE-E813CEEEDF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4276525"/>
              </p:ext>
            </p:extLst>
          </p:nvPr>
        </p:nvGraphicFramePr>
        <p:xfrm>
          <a:off x="134005" y="2939778"/>
          <a:ext cx="4886236" cy="2814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40257" y="1134500"/>
            <a:ext cx="6444433" cy="1144005"/>
          </a:xfrm>
        </p:spPr>
        <p:txBody>
          <a:bodyPr anchor="t"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de-DE" sz="1600" b="1" dirty="0"/>
              <a:t>       Verkehrsbeteiligung (Hauptbeteiligte Person)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e-DE" dirty="0"/>
              <a:t>73,9 % (n = 17) der Unfälle wurden von Pkw-Fahrer*innen verursacht 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e-DE" dirty="0"/>
              <a:t>26,1 % (n = 6) der Unfälle wurden von Krad-Fahrer*innen verursacht </a:t>
            </a:r>
          </a:p>
          <a:p>
            <a:pPr>
              <a:spcAft>
                <a:spcPts val="600"/>
              </a:spcAft>
            </a:pPr>
            <a:endParaRPr lang="de-DE" sz="1400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740A5BF6-B361-49C4-A751-8C96DDE5CAA0}"/>
              </a:ext>
            </a:extLst>
          </p:cNvPr>
          <p:cNvSpPr/>
          <p:nvPr/>
        </p:nvSpPr>
        <p:spPr>
          <a:xfrm>
            <a:off x="40256" y="2278505"/>
            <a:ext cx="5496477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 Zeitpunkt </a:t>
            </a:r>
          </a:p>
          <a:p>
            <a:pPr marL="742950" lvl="1" indent="-28575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Mehr als die Hälfte der Unfälle mit Getöteten ereignete sich in der Woche.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2D344147-27F6-4F7D-9AA6-1880FB0E2F00}"/>
              </a:ext>
            </a:extLst>
          </p:cNvPr>
          <p:cNvSpPr/>
          <p:nvPr/>
        </p:nvSpPr>
        <p:spPr>
          <a:xfrm>
            <a:off x="5346546" y="2278505"/>
            <a:ext cx="6633959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  Tageszeit</a:t>
            </a:r>
          </a:p>
          <a:p>
            <a:pPr marL="742950" lvl="1" indent="-28575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60,9 Prozent der Unfälle mit Getöteten ereignete sich abends und nachts (zw. 17.00 und 04.00 Uhr).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78A2923-2FA4-4979-B5A6-B4E74A50B3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Unfälle von jungen Fahrer*innen mit Getöteten</a:t>
            </a:r>
          </a:p>
          <a:p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BC47E6E-82DD-4883-9755-649BA0C2CD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7404" y="1409931"/>
            <a:ext cx="925587" cy="61705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6C5DE05-B0A3-473B-8D6C-43CAC41886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1437" y="1409931"/>
            <a:ext cx="925587" cy="617058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6A7B3C7A-2634-4F31-BA18-4E770EF92FEC}"/>
              </a:ext>
            </a:extLst>
          </p:cNvPr>
          <p:cNvSpPr/>
          <p:nvPr/>
        </p:nvSpPr>
        <p:spPr>
          <a:xfrm>
            <a:off x="8254663" y="5573727"/>
            <a:ext cx="69762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Häufigkeit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996C3CCD-AD71-41FE-8F28-EFC9D52A9067}"/>
              </a:ext>
            </a:extLst>
          </p:cNvPr>
          <p:cNvSpPr/>
          <p:nvPr/>
        </p:nvSpPr>
        <p:spPr>
          <a:xfrm>
            <a:off x="3566402" y="4649874"/>
            <a:ext cx="854302" cy="4253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Mo-Fr               (n = 13)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F766A1D9-9852-40AF-9BA0-7336A1C8A0FA}"/>
              </a:ext>
            </a:extLst>
          </p:cNvPr>
          <p:cNvSpPr/>
          <p:nvPr/>
        </p:nvSpPr>
        <p:spPr>
          <a:xfrm>
            <a:off x="1018775" y="3337005"/>
            <a:ext cx="762434" cy="5221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Sa-So               (n = 10)</a:t>
            </a:r>
          </a:p>
        </p:txBody>
      </p:sp>
      <p:graphicFrame>
        <p:nvGraphicFramePr>
          <p:cNvPr id="14" name="Diagramm 13">
            <a:extLst>
              <a:ext uri="{FF2B5EF4-FFF2-40B4-BE49-F238E27FC236}">
                <a16:creationId xmlns:a16="http://schemas.microsoft.com/office/drawing/2014/main" id="{3FA8B113-BE98-4AB0-BE3F-1C7BDF3999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309295"/>
              </p:ext>
            </p:extLst>
          </p:nvPr>
        </p:nvGraphicFramePr>
        <p:xfrm>
          <a:off x="6096000" y="3150825"/>
          <a:ext cx="4743450" cy="2428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507543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Unfälle von jungen Fahrer*innen mit Getöteten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5696164" y="3222696"/>
            <a:ext cx="6284343" cy="1082259"/>
          </a:xfrm>
        </p:spPr>
        <p:txBody>
          <a:bodyPr anchor="t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de-DE" sz="1600" dirty="0"/>
              <a:t>        </a:t>
            </a:r>
            <a:r>
              <a:rPr lang="de-DE" sz="1600" b="1" dirty="0"/>
              <a:t>Unfallursachen*</a:t>
            </a:r>
          </a:p>
          <a:p>
            <a:pPr marL="742950" lvl="1" indent="-285750" fontAlgn="b">
              <a:lnSpc>
                <a:spcPct val="120000"/>
              </a:lnSpc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dirty="0"/>
              <a:t>Bei etwa zwei Drittel der Unfälle mit Getöteten wurde als Unfallursache „Nicht angepasste Geschwindigkeit“ registriert. 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42A5BF46-E1A2-4B39-870F-075E7F384719}"/>
              </a:ext>
            </a:extLst>
          </p:cNvPr>
          <p:cNvSpPr/>
          <p:nvPr/>
        </p:nvSpPr>
        <p:spPr>
          <a:xfrm>
            <a:off x="5696163" y="1069137"/>
            <a:ext cx="601554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  Unfallart</a:t>
            </a:r>
            <a:endParaRPr lang="de-D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Über zwei Drittel der Unfälle mit Getöteten resultierte daraus, dass die Fahrer*innen von der Fahrbahn abkamen.</a:t>
            </a:r>
          </a:p>
          <a:p>
            <a:endParaRPr lang="de-D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D5C65F3-261D-4872-9416-30ABE35286C1}"/>
              </a:ext>
            </a:extLst>
          </p:cNvPr>
          <p:cNvSpPr/>
          <p:nvPr/>
        </p:nvSpPr>
        <p:spPr>
          <a:xfrm>
            <a:off x="317164" y="1072453"/>
            <a:ext cx="5193120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Unfalltyp</a:t>
            </a:r>
            <a:endParaRPr lang="de-D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Bei über der Hälfte der Unfälle mit Getöteten handelte es sich um einen Fahrunfall (60,9 %).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581B8A93-F870-4217-ABAF-17F318E56EF7}"/>
              </a:ext>
            </a:extLst>
          </p:cNvPr>
          <p:cNvSpPr/>
          <p:nvPr/>
        </p:nvSpPr>
        <p:spPr>
          <a:xfrm>
            <a:off x="8798458" y="5666588"/>
            <a:ext cx="340830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/>
              <a:t>* Bei den Unfallursachen waren Mehrfachnennungen möglich.</a:t>
            </a:r>
          </a:p>
        </p:txBody>
      </p:sp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A97FB741-80ED-41C2-9EF1-F15B017D7D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3135246"/>
              </p:ext>
            </p:extLst>
          </p:nvPr>
        </p:nvGraphicFramePr>
        <p:xfrm>
          <a:off x="7024772" y="1469234"/>
          <a:ext cx="4898511" cy="16837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1580">
                  <a:extLst>
                    <a:ext uri="{9D8B030D-6E8A-4147-A177-3AD203B41FA5}">
                      <a16:colId xmlns:a16="http://schemas.microsoft.com/office/drawing/2014/main" val="36317925"/>
                    </a:ext>
                  </a:extLst>
                </a:gridCol>
                <a:gridCol w="3686931">
                  <a:extLst>
                    <a:ext uri="{9D8B030D-6E8A-4147-A177-3AD203B41FA5}">
                      <a16:colId xmlns:a16="http://schemas.microsoft.com/office/drawing/2014/main" val="206255243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  <a:p>
                      <a:endParaRPr lang="de-DE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53133676"/>
                  </a:ext>
                </a:extLst>
              </a:tr>
              <a:tr h="336157">
                <a:tc>
                  <a:txBody>
                    <a:bodyPr/>
                    <a:lstStyle/>
                    <a:p>
                      <a:r>
                        <a:rPr lang="de-DE" sz="1200" dirty="0"/>
                        <a:t>69,6 % (n = 16)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Abkommen von der Fahrbahn</a:t>
                      </a:r>
                      <a:endParaRPr lang="de-DE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4952747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26,1 % (n = 6) 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Zusammenstoß mit Fahrzeugen</a:t>
                      </a:r>
                      <a:endParaRPr lang="de-DE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6582651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   4,3 % (n = 1) 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Aufprall auf Fahrbahnhindernisse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9962883"/>
                  </a:ext>
                </a:extLst>
              </a:tr>
              <a:tr h="270417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65999789"/>
                  </a:ext>
                </a:extLst>
              </a:tr>
            </a:tbl>
          </a:graphicData>
        </a:graphic>
      </p:graphicFrame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0F9E360C-90B0-4CCC-9B20-68F7ECD1A96A}"/>
              </a:ext>
            </a:extLst>
          </p:cNvPr>
          <p:cNvGrpSpPr/>
          <p:nvPr/>
        </p:nvGrpSpPr>
        <p:grpSpPr>
          <a:xfrm>
            <a:off x="6540521" y="2002192"/>
            <a:ext cx="412359" cy="487969"/>
            <a:chOff x="6309195" y="6548226"/>
            <a:chExt cx="396000" cy="746386"/>
          </a:xfrm>
        </p:grpSpPr>
        <p:sp>
          <p:nvSpPr>
            <p:cNvPr id="16" name="Pfeil: Fünfeck 15">
              <a:extLst>
                <a:ext uri="{FF2B5EF4-FFF2-40B4-BE49-F238E27FC236}">
                  <a16:creationId xmlns:a16="http://schemas.microsoft.com/office/drawing/2014/main" id="{FB55027E-5943-4E20-8CDA-9647CFBC7E23}"/>
                </a:ext>
              </a:extLst>
            </p:cNvPr>
            <p:cNvSpPr/>
            <p:nvPr/>
          </p:nvSpPr>
          <p:spPr>
            <a:xfrm>
              <a:off x="6309195" y="6548226"/>
              <a:ext cx="396000" cy="252516"/>
            </a:xfrm>
            <a:prstGeom prst="homePlat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b="1" dirty="0"/>
                <a:t>1</a:t>
              </a:r>
            </a:p>
          </p:txBody>
        </p:sp>
        <p:sp>
          <p:nvSpPr>
            <p:cNvPr id="17" name="Pfeil: Fünfeck 16">
              <a:extLst>
                <a:ext uri="{FF2B5EF4-FFF2-40B4-BE49-F238E27FC236}">
                  <a16:creationId xmlns:a16="http://schemas.microsoft.com/office/drawing/2014/main" id="{219AC1D0-C415-4A6C-A97A-59435BF0C58D}"/>
                </a:ext>
              </a:extLst>
            </p:cNvPr>
            <p:cNvSpPr/>
            <p:nvPr/>
          </p:nvSpPr>
          <p:spPr>
            <a:xfrm>
              <a:off x="6318618" y="7042096"/>
              <a:ext cx="379854" cy="252516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b="1" dirty="0"/>
                <a:t>2</a:t>
              </a:r>
            </a:p>
          </p:txBody>
        </p:sp>
      </p:grpSp>
      <p:graphicFrame>
        <p:nvGraphicFramePr>
          <p:cNvPr id="19" name="Tabelle 18">
            <a:extLst>
              <a:ext uri="{FF2B5EF4-FFF2-40B4-BE49-F238E27FC236}">
                <a16:creationId xmlns:a16="http://schemas.microsoft.com/office/drawing/2014/main" id="{9CDA8480-667E-4DE8-94F2-EED43076A0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428673"/>
              </p:ext>
            </p:extLst>
          </p:nvPr>
        </p:nvGraphicFramePr>
        <p:xfrm>
          <a:off x="7023257" y="3755890"/>
          <a:ext cx="5467901" cy="14643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9993">
                  <a:extLst>
                    <a:ext uri="{9D8B030D-6E8A-4147-A177-3AD203B41FA5}">
                      <a16:colId xmlns:a16="http://schemas.microsoft.com/office/drawing/2014/main" val="36317925"/>
                    </a:ext>
                  </a:extLst>
                </a:gridCol>
                <a:gridCol w="4337908">
                  <a:extLst>
                    <a:ext uri="{9D8B030D-6E8A-4147-A177-3AD203B41FA5}">
                      <a16:colId xmlns:a16="http://schemas.microsoft.com/office/drawing/2014/main" val="206255243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  <a:p>
                      <a:endParaRPr lang="de-DE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53133676"/>
                  </a:ext>
                </a:extLst>
              </a:tr>
              <a:tr h="336157">
                <a:tc>
                  <a:txBody>
                    <a:bodyPr/>
                    <a:lstStyle/>
                    <a:p>
                      <a:r>
                        <a:rPr lang="de-DE" sz="1200" dirty="0"/>
                        <a:t>65,2 % (n = 15)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Nicht angepasste Geschwindigkeit</a:t>
                      </a:r>
                      <a:endParaRPr lang="de-DE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4952747"/>
                  </a:ext>
                </a:extLst>
              </a:tr>
              <a:tr h="3361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26,1 % (n = 6)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Fahrbahnbenutzung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96527229"/>
                  </a:ext>
                </a:extLst>
              </a:tr>
              <a:tr h="334800">
                <a:tc>
                  <a:txBody>
                    <a:bodyPr/>
                    <a:lstStyle/>
                    <a:p>
                      <a:r>
                        <a:rPr lang="de-DE" sz="1200" dirty="0"/>
                        <a:t>   8,7 % (n = 2)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Vorfahrt/Vorrang</a:t>
                      </a:r>
                      <a:endParaRPr lang="de-DE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65999789"/>
                  </a:ext>
                </a:extLst>
              </a:tr>
            </a:tbl>
          </a:graphicData>
        </a:graphic>
      </p:graphicFrame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90D82E09-86B1-40C3-922C-2D9C7FBC79D0}"/>
              </a:ext>
            </a:extLst>
          </p:cNvPr>
          <p:cNvGrpSpPr/>
          <p:nvPr/>
        </p:nvGrpSpPr>
        <p:grpSpPr>
          <a:xfrm>
            <a:off x="6512606" y="4304957"/>
            <a:ext cx="431055" cy="838168"/>
            <a:chOff x="6309195" y="6548226"/>
            <a:chExt cx="403140" cy="1384705"/>
          </a:xfrm>
        </p:grpSpPr>
        <p:sp>
          <p:nvSpPr>
            <p:cNvPr id="22" name="Pfeil: Fünfeck 21">
              <a:extLst>
                <a:ext uri="{FF2B5EF4-FFF2-40B4-BE49-F238E27FC236}">
                  <a16:creationId xmlns:a16="http://schemas.microsoft.com/office/drawing/2014/main" id="{1FC227A7-7955-4435-9F7D-F7B51822EFC2}"/>
                </a:ext>
              </a:extLst>
            </p:cNvPr>
            <p:cNvSpPr/>
            <p:nvPr/>
          </p:nvSpPr>
          <p:spPr>
            <a:xfrm>
              <a:off x="6309195" y="6548226"/>
              <a:ext cx="396000" cy="252516"/>
            </a:xfrm>
            <a:prstGeom prst="homePlat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b="1" dirty="0"/>
                <a:t>1</a:t>
              </a:r>
            </a:p>
          </p:txBody>
        </p:sp>
        <p:sp>
          <p:nvSpPr>
            <p:cNvPr id="23" name="Pfeil: Fünfeck 22">
              <a:extLst>
                <a:ext uri="{FF2B5EF4-FFF2-40B4-BE49-F238E27FC236}">
                  <a16:creationId xmlns:a16="http://schemas.microsoft.com/office/drawing/2014/main" id="{0F743D22-EA61-4730-99F3-F017A293E6C0}"/>
                </a:ext>
              </a:extLst>
            </p:cNvPr>
            <p:cNvSpPr/>
            <p:nvPr/>
          </p:nvSpPr>
          <p:spPr>
            <a:xfrm>
              <a:off x="6309195" y="7114318"/>
              <a:ext cx="403140" cy="252516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b="1" dirty="0"/>
                <a:t>2</a:t>
              </a:r>
            </a:p>
          </p:txBody>
        </p:sp>
        <p:sp>
          <p:nvSpPr>
            <p:cNvPr id="24" name="Pfeil: Fünfeck 23">
              <a:extLst>
                <a:ext uri="{FF2B5EF4-FFF2-40B4-BE49-F238E27FC236}">
                  <a16:creationId xmlns:a16="http://schemas.microsoft.com/office/drawing/2014/main" id="{C7B3D87F-20E9-4D5E-8F0C-5687024A5974}"/>
                </a:ext>
              </a:extLst>
            </p:cNvPr>
            <p:cNvSpPr/>
            <p:nvPr/>
          </p:nvSpPr>
          <p:spPr>
            <a:xfrm>
              <a:off x="6309195" y="7680415"/>
              <a:ext cx="379854" cy="252516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b="1" dirty="0"/>
                <a:t>3</a:t>
              </a:r>
            </a:p>
          </p:txBody>
        </p:sp>
      </p:grpSp>
      <p:sp>
        <p:nvSpPr>
          <p:cNvPr id="25" name="Rechteck 24">
            <a:extLst>
              <a:ext uri="{FF2B5EF4-FFF2-40B4-BE49-F238E27FC236}">
                <a16:creationId xmlns:a16="http://schemas.microsoft.com/office/drawing/2014/main" id="{80BA20E8-B326-4A5C-852A-FE792BB09049}"/>
              </a:ext>
            </a:extLst>
          </p:cNvPr>
          <p:cNvSpPr/>
          <p:nvPr/>
        </p:nvSpPr>
        <p:spPr>
          <a:xfrm>
            <a:off x="2949988" y="5416215"/>
            <a:ext cx="8177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/>
              <a:t>Häufigkeit</a:t>
            </a:r>
          </a:p>
        </p:txBody>
      </p:sp>
      <p:graphicFrame>
        <p:nvGraphicFramePr>
          <p:cNvPr id="21" name="Diagramm 20">
            <a:extLst>
              <a:ext uri="{FF2B5EF4-FFF2-40B4-BE49-F238E27FC236}">
                <a16:creationId xmlns:a16="http://schemas.microsoft.com/office/drawing/2014/main" id="{A349D61F-66CF-475A-8168-48495C3D55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9622698"/>
              </p:ext>
            </p:extLst>
          </p:nvPr>
        </p:nvGraphicFramePr>
        <p:xfrm>
          <a:off x="177916" y="2047665"/>
          <a:ext cx="5332368" cy="3196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Pfeil: Fünfeck 25">
            <a:extLst>
              <a:ext uri="{FF2B5EF4-FFF2-40B4-BE49-F238E27FC236}">
                <a16:creationId xmlns:a16="http://schemas.microsoft.com/office/drawing/2014/main" id="{76C950D9-49FE-4A01-B17E-6EF0ADFA8410}"/>
              </a:ext>
            </a:extLst>
          </p:cNvPr>
          <p:cNvSpPr/>
          <p:nvPr/>
        </p:nvSpPr>
        <p:spPr>
          <a:xfrm>
            <a:off x="6546723" y="2647952"/>
            <a:ext cx="406157" cy="152849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374719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493</Words>
  <Application>Microsoft Office PowerPoint</Application>
  <PresentationFormat>Breitbild</PresentationFormat>
  <Paragraphs>73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Symbol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Jana Voigt</dc:creator>
  <cp:lastModifiedBy>Mareike Büttner</cp:lastModifiedBy>
  <cp:revision>30</cp:revision>
  <dcterms:created xsi:type="dcterms:W3CDTF">2021-09-14T08:01:16Z</dcterms:created>
  <dcterms:modified xsi:type="dcterms:W3CDTF">2024-07-11T09:28:10Z</dcterms:modified>
</cp:coreProperties>
</file>