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86" r:id="rId3"/>
    <p:sldId id="281" r:id="rId4"/>
    <p:sldId id="282" r:id="rId5"/>
    <p:sldId id="283" r:id="rId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na Voigt" initials="JV" lastIdx="6" clrIdx="0">
    <p:extLst>
      <p:ext uri="{19B8F6BF-5375-455C-9EA6-DF929625EA0E}">
        <p15:presenceInfo xmlns:p15="http://schemas.microsoft.com/office/powerpoint/2012/main" userId="S-1-5-21-723045629-826260016-3430960991-117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Jana.Voigt\Desktop\RP_2023\spez-Analysen\gesonderte_Auswertungen_2023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Jana.Voigt\Desktop\RP_2023\spez-Analysen\gesonderte_Auswertungen_2024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Users\Jana.Voigt\Desktop\RP_2023\spez-Analysen\gesonderte_Auswertungen_2023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Users\Jana.Voigt\Desktop\RP_2023\spez-Analysen\gesonderte_Auswertungen_2024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C:\Users\Jana.Voigt\Desktop\RP_2023\spez-Analysen\gesonderte_Auswertungen_2024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C:\Users\Jana.Voigt\Desktop\RP_2023\spez-Analysen\gesonderte_Auswertungen_2024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B63-4918-9D97-009ECFF4FA02}"/>
              </c:ext>
            </c:extLst>
          </c:dPt>
          <c:dPt>
            <c:idx val="1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B63-4918-9D97-009ECFF4FA02}"/>
              </c:ext>
            </c:extLst>
          </c:dPt>
          <c:dPt>
            <c:idx val="2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B63-4918-9D97-009ECFF4FA02}"/>
              </c:ext>
            </c:extLst>
          </c:dPt>
          <c:dPt>
            <c:idx val="3"/>
            <c:bubble3D val="0"/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B63-4918-9D97-009ECFF4FA02}"/>
              </c:ext>
            </c:extLst>
          </c:dPt>
          <c:dLbls>
            <c:dLbl>
              <c:idx val="0"/>
              <c:layout>
                <c:manualLayout>
                  <c:x val="-0.11235957510670173"/>
                  <c:y val="-4.033229991771462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bg1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de-DE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6003625390314906E-2"/>
                      <c:h val="0.1139546621955006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9B63-4918-9D97-009ECFF4FA02}"/>
                </c:ext>
              </c:extLst>
            </c:dLbl>
            <c:dLbl>
              <c:idx val="1"/>
              <c:layout>
                <c:manualLayout>
                  <c:x val="0.10450762105277875"/>
                  <c:y val="1.194913570134867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B63-4918-9D97-009ECFF4FA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'Unfälle mit Schwerverletzten'!$A$2:$A$3</c:f>
              <c:strCache>
                <c:ptCount val="2"/>
                <c:pt idx="0">
                  <c:v>Außerorts</c:v>
                </c:pt>
                <c:pt idx="1">
                  <c:v>Innerorts</c:v>
                </c:pt>
              </c:strCache>
            </c:strRef>
          </c:cat>
          <c:val>
            <c:numRef>
              <c:f>'Unfälle mit Schwerverletzten'!$B$2:$B$3</c:f>
              <c:numCache>
                <c:formatCode>General</c:formatCode>
                <c:ptCount val="2"/>
                <c:pt idx="0">
                  <c:v>292</c:v>
                </c:pt>
                <c:pt idx="1">
                  <c:v>212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B63-4918-9D97-009ECFF4FA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39F-4830-92C9-BCCAED282876}"/>
              </c:ext>
            </c:extLst>
          </c:dPt>
          <c:dPt>
            <c:idx val="1"/>
            <c:bubble3D val="0"/>
            <c:spPr>
              <a:solidFill>
                <a:srgbClr val="ED7D31">
                  <a:lumMod val="50000"/>
                </a:srgb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39F-4830-92C9-BCCAED282876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39F-4830-92C9-BCCAED282876}"/>
              </c:ext>
            </c:extLst>
          </c:dPt>
          <c:dPt>
            <c:idx val="3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39F-4830-92C9-BCCAED282876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C39F-4830-92C9-BCCAED282876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C39F-4830-92C9-BCCAED282876}"/>
              </c:ext>
            </c:extLst>
          </c:dPt>
          <c:dPt>
            <c:idx val="6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C39F-4830-92C9-BCCAED28287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de-DE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'Unfälle mit Schwerverletzten'!$A$7:$A$8</c:f>
              <c:strCache>
                <c:ptCount val="2"/>
                <c:pt idx="0">
                  <c:v>Werktags</c:v>
                </c:pt>
                <c:pt idx="1">
                  <c:v>Wochenende</c:v>
                </c:pt>
              </c:strCache>
            </c:strRef>
          </c:cat>
          <c:val>
            <c:numRef>
              <c:f>'Unfälle mit Schwerverletzten'!$B$7:$B$8</c:f>
              <c:numCache>
                <c:formatCode>General</c:formatCode>
                <c:ptCount val="2"/>
                <c:pt idx="0">
                  <c:v>337</c:v>
                </c:pt>
                <c:pt idx="1">
                  <c:v>167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C39F-4830-92C9-BCCAED2828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33333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'Unfälle mit Schwerverletzten'!$D$13:$D$18</c:f>
              <c:strCache>
                <c:ptCount val="6"/>
                <c:pt idx="0">
                  <c:v>Morgens </c:v>
                </c:pt>
                <c:pt idx="1">
                  <c:v>Vormittags</c:v>
                </c:pt>
                <c:pt idx="2">
                  <c:v>Mittags</c:v>
                </c:pt>
                <c:pt idx="3">
                  <c:v>Nachmittags</c:v>
                </c:pt>
                <c:pt idx="4">
                  <c:v>Abends</c:v>
                </c:pt>
                <c:pt idx="5">
                  <c:v>Nachts </c:v>
                </c:pt>
              </c:strCache>
            </c:strRef>
          </c:cat>
          <c:val>
            <c:numRef>
              <c:f>'Unfälle mit Schwerverletzten'!$E$13:$E$18</c:f>
              <c:numCache>
                <c:formatCode>General</c:formatCode>
                <c:ptCount val="6"/>
                <c:pt idx="0">
                  <c:v>84</c:v>
                </c:pt>
                <c:pt idx="1">
                  <c:v>35</c:v>
                </c:pt>
                <c:pt idx="2">
                  <c:v>49</c:v>
                </c:pt>
                <c:pt idx="3">
                  <c:v>133</c:v>
                </c:pt>
                <c:pt idx="4">
                  <c:v>98</c:v>
                </c:pt>
                <c:pt idx="5">
                  <c:v>105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2D-4D52-865D-028A051D16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425599471"/>
        <c:axId val="284727359"/>
      </c:barChart>
      <c:catAx>
        <c:axId val="425599471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284727359"/>
        <c:crosses val="autoZero"/>
        <c:auto val="1"/>
        <c:lblAlgn val="ctr"/>
        <c:lblOffset val="100"/>
        <c:noMultiLvlLbl val="0"/>
      </c:catAx>
      <c:valAx>
        <c:axId val="28472735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425599471"/>
        <c:crosses val="max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de-DE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F30-45CF-A6F8-16BE934E1115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F30-45CF-A6F8-16BE934E111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F30-45CF-A6F8-16BE934E1115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F30-45CF-A6F8-16BE934E1115}"/>
              </c:ext>
            </c:extLst>
          </c:dPt>
          <c:dPt>
            <c:idx val="4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BF30-45CF-A6F8-16BE934E1115}"/>
              </c:ext>
            </c:extLst>
          </c:dPt>
          <c:dPt>
            <c:idx val="5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BF30-45CF-A6F8-16BE934E111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'Unfälle mit Schwerverletzten'!$F$25:$F$31</c:f>
              <c:strCache>
                <c:ptCount val="7"/>
                <c:pt idx="0">
                  <c:v>Fahrunfall</c:v>
                </c:pt>
                <c:pt idx="1">
                  <c:v>Unfall im Längsverkehr</c:v>
                </c:pt>
                <c:pt idx="2">
                  <c:v>Abbiege-Unfall</c:v>
                </c:pt>
                <c:pt idx="3">
                  <c:v>Einbiegen/Kreuzen-Unfall</c:v>
                </c:pt>
                <c:pt idx="4">
                  <c:v>Überschreiten-Unfall</c:v>
                </c:pt>
                <c:pt idx="5">
                  <c:v>Unfall durch ruhenden Verkehr</c:v>
                </c:pt>
                <c:pt idx="6">
                  <c:v>Sonstiger Unfall</c:v>
                </c:pt>
              </c:strCache>
            </c:strRef>
          </c:cat>
          <c:val>
            <c:numRef>
              <c:f>'Unfälle mit Schwerverletzten'!$G$25:$G$31</c:f>
              <c:numCache>
                <c:formatCode>General</c:formatCode>
                <c:ptCount val="7"/>
                <c:pt idx="0">
                  <c:v>240</c:v>
                </c:pt>
                <c:pt idx="1">
                  <c:v>90</c:v>
                </c:pt>
                <c:pt idx="2">
                  <c:v>43</c:v>
                </c:pt>
                <c:pt idx="3">
                  <c:v>55</c:v>
                </c:pt>
                <c:pt idx="4">
                  <c:v>9</c:v>
                </c:pt>
                <c:pt idx="5">
                  <c:v>15</c:v>
                </c:pt>
                <c:pt idx="6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BF30-45CF-A6F8-16BE934E11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955857487"/>
        <c:axId val="1761699199"/>
      </c:barChart>
      <c:catAx>
        <c:axId val="1955857487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1761699199"/>
        <c:crosses val="autoZero"/>
        <c:auto val="1"/>
        <c:lblAlgn val="ctr"/>
        <c:lblOffset val="100"/>
        <c:noMultiLvlLbl val="0"/>
      </c:catAx>
      <c:valAx>
        <c:axId val="1761699199"/>
        <c:scaling>
          <c:orientation val="minMax"/>
          <c:max val="25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de-DE"/>
          </a:p>
        </c:txPr>
        <c:crossAx val="1955857487"/>
        <c:crosses val="max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de-DE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DF4169-B41D-4F26-B591-8EC8F6536C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7AB5FAC-7508-4CE7-9637-FF227C488F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170A856-3B4C-4495-88C4-95979E772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B7028-C9E7-4628-A830-074067679D53}" type="datetimeFigureOut">
              <a:rPr lang="de-DE" smtClean="0"/>
              <a:t>11.07.2024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D27484F-3088-4D7D-9E04-5564D5AED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F95F5C7-B9B6-4C7A-9C04-7FE995077A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23632-A11D-4246-85D6-B744D117C90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5762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9BF0D9C-EF9F-4AF7-BBE2-1978D52C8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F748290-3DD5-4F65-9E16-DADE6E697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56B734D-5851-49B7-9745-A2EB91C00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B7028-C9E7-4628-A830-074067679D53}" type="datetimeFigureOut">
              <a:rPr lang="de-DE" smtClean="0"/>
              <a:t>11.07.2024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355D20F-3BE5-43E8-9201-43941B0DA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B59B781-92C4-405A-9455-341A3D288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23632-A11D-4246-85D6-B744D117C90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2048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0E135D1-8A1C-4D29-B044-3C71CBC195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24E0A88-D5C5-4C9D-A894-53D6822A12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C0F111A-1699-4421-A04C-16659C300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B7028-C9E7-4628-A830-074067679D53}" type="datetimeFigureOut">
              <a:rPr lang="de-DE" smtClean="0"/>
              <a:t>11.07.2024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90840D2-50F0-4F1C-B031-0D1C4EB79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3F1FB50-C270-4278-A511-90C518B4E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23632-A11D-4246-85D6-B744D117C90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82565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6EA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/>
          <p:cNvSpPr/>
          <p:nvPr userDrawn="1"/>
        </p:nvSpPr>
        <p:spPr>
          <a:xfrm>
            <a:off x="2322341" y="1074127"/>
            <a:ext cx="9490417" cy="5400626"/>
          </a:xfrm>
          <a:prstGeom prst="rect">
            <a:avLst/>
          </a:prstGeom>
          <a:solidFill>
            <a:schemeClr val="bg1"/>
          </a:solidFill>
          <a:ln w="88900">
            <a:solidFill>
              <a:srgbClr val="0E75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3" name="Gruppieren 22"/>
          <p:cNvGrpSpPr/>
          <p:nvPr userDrawn="1"/>
        </p:nvGrpSpPr>
        <p:grpSpPr>
          <a:xfrm>
            <a:off x="232076" y="3407859"/>
            <a:ext cx="1820243" cy="3158334"/>
            <a:chOff x="405785" y="3165420"/>
            <a:chExt cx="1708181" cy="2963893"/>
          </a:xfrm>
        </p:grpSpPr>
        <p:pic>
          <p:nvPicPr>
            <p:cNvPr id="7" name="Grafik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517" y="4787310"/>
              <a:ext cx="1694449" cy="1342003"/>
            </a:xfrm>
            <a:prstGeom prst="rect">
              <a:avLst/>
            </a:prstGeom>
          </p:spPr>
        </p:pic>
        <p:grpSp>
          <p:nvGrpSpPr>
            <p:cNvPr id="13" name="Gruppieren 12"/>
            <p:cNvGrpSpPr/>
            <p:nvPr userDrawn="1"/>
          </p:nvGrpSpPr>
          <p:grpSpPr>
            <a:xfrm>
              <a:off x="405785" y="3165420"/>
              <a:ext cx="1708181" cy="1189452"/>
              <a:chOff x="4744847" y="6209156"/>
              <a:chExt cx="708376" cy="493261"/>
            </a:xfrm>
          </p:grpSpPr>
          <p:sp>
            <p:nvSpPr>
              <p:cNvPr id="14" name="Ellipse 13"/>
              <p:cNvSpPr/>
              <p:nvPr userDrawn="1"/>
            </p:nvSpPr>
            <p:spPr>
              <a:xfrm>
                <a:off x="4805712" y="6247671"/>
                <a:ext cx="270111" cy="27011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grpSp>
            <p:nvGrpSpPr>
              <p:cNvPr id="15" name="Gruppieren 14"/>
              <p:cNvGrpSpPr/>
              <p:nvPr userDrawn="1"/>
            </p:nvGrpSpPr>
            <p:grpSpPr>
              <a:xfrm>
                <a:off x="4744847" y="6209156"/>
                <a:ext cx="708376" cy="493261"/>
                <a:chOff x="10587950" y="837408"/>
                <a:chExt cx="3000034" cy="2088999"/>
              </a:xfrm>
            </p:grpSpPr>
            <p:pic>
              <p:nvPicPr>
                <p:cNvPr id="16" name="Grafik 15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" r="72289"/>
                <a:stretch/>
              </p:blipFill>
              <p:spPr>
                <a:xfrm>
                  <a:off x="10681141" y="837408"/>
                  <a:ext cx="2861123" cy="1933449"/>
                </a:xfrm>
                <a:prstGeom prst="rect">
                  <a:avLst/>
                </a:prstGeom>
              </p:spPr>
            </p:pic>
            <p:pic>
              <p:nvPicPr>
                <p:cNvPr id="17" name="Grafik 16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8314" t="83223" b="3212"/>
                <a:stretch/>
              </p:blipFill>
              <p:spPr>
                <a:xfrm>
                  <a:off x="10587950" y="2743601"/>
                  <a:ext cx="3000034" cy="182806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25" name="Textplatzhalter 25"/>
          <p:cNvSpPr>
            <a:spLocks noGrp="1"/>
          </p:cNvSpPr>
          <p:nvPr>
            <p:ph type="body" sz="quarter" idx="10"/>
          </p:nvPr>
        </p:nvSpPr>
        <p:spPr>
          <a:xfrm>
            <a:off x="2350080" y="5508362"/>
            <a:ext cx="9462677" cy="85179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1">
                <a:solidFill>
                  <a:srgbClr val="0E75B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Textmasterformat</a:t>
            </a:r>
          </a:p>
          <a:p>
            <a:pPr lvl="0"/>
            <a:r>
              <a:rPr lang="de-DE"/>
              <a:t>bearbeiten</a:t>
            </a:r>
          </a:p>
        </p:txBody>
      </p:sp>
    </p:spTree>
    <p:extLst>
      <p:ext uri="{BB962C8B-B14F-4D97-AF65-F5344CB8AC3E}">
        <p14:creationId xmlns:p14="http://schemas.microsoft.com/office/powerpoint/2010/main" val="36553547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0" y="5993410"/>
            <a:ext cx="12192000" cy="888023"/>
          </a:xfrm>
          <a:prstGeom prst="rect">
            <a:avLst/>
          </a:prstGeom>
          <a:solidFill>
            <a:srgbClr val="E6EA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0" y="0"/>
            <a:ext cx="12192000" cy="888023"/>
          </a:xfrm>
          <a:prstGeom prst="rect">
            <a:avLst/>
          </a:prstGeom>
          <a:solidFill>
            <a:srgbClr val="E6EA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Rechteck 20"/>
          <p:cNvSpPr/>
          <p:nvPr userDrawn="1"/>
        </p:nvSpPr>
        <p:spPr>
          <a:xfrm>
            <a:off x="0" y="843280"/>
            <a:ext cx="12192000" cy="95542"/>
          </a:xfrm>
          <a:prstGeom prst="rect">
            <a:avLst/>
          </a:prstGeom>
          <a:solidFill>
            <a:srgbClr val="0E7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Rechteck 21"/>
          <p:cNvSpPr/>
          <p:nvPr userDrawn="1"/>
        </p:nvSpPr>
        <p:spPr>
          <a:xfrm>
            <a:off x="0" y="5934000"/>
            <a:ext cx="12192000" cy="95542"/>
          </a:xfrm>
          <a:prstGeom prst="rect">
            <a:avLst/>
          </a:prstGeom>
          <a:solidFill>
            <a:srgbClr val="0E7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7" name="Gruppieren 36"/>
          <p:cNvGrpSpPr/>
          <p:nvPr userDrawn="1"/>
        </p:nvGrpSpPr>
        <p:grpSpPr>
          <a:xfrm>
            <a:off x="201923" y="6151547"/>
            <a:ext cx="4339598" cy="473034"/>
            <a:chOff x="222242" y="6145823"/>
            <a:chExt cx="5230981" cy="570198"/>
          </a:xfrm>
        </p:grpSpPr>
        <p:pic>
          <p:nvPicPr>
            <p:cNvPr id="12" name="Grafik 1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7604" y="6247529"/>
              <a:ext cx="580791" cy="459986"/>
            </a:xfrm>
            <a:prstGeom prst="rect">
              <a:avLst/>
            </a:prstGeom>
          </p:spPr>
        </p:pic>
        <p:grpSp>
          <p:nvGrpSpPr>
            <p:cNvPr id="13" name="Gruppieren 12"/>
            <p:cNvGrpSpPr/>
            <p:nvPr userDrawn="1"/>
          </p:nvGrpSpPr>
          <p:grpSpPr>
            <a:xfrm>
              <a:off x="222242" y="6145823"/>
              <a:ext cx="3389059" cy="570198"/>
              <a:chOff x="-7155471" y="10161071"/>
              <a:chExt cx="11687758" cy="1966428"/>
            </a:xfrm>
          </p:grpSpPr>
          <p:pic>
            <p:nvPicPr>
              <p:cNvPr id="14" name="Grafik 13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-2" r="61330" b="25087"/>
              <a:stretch/>
            </p:blipFill>
            <p:spPr>
              <a:xfrm>
                <a:off x="-7155471" y="10161071"/>
                <a:ext cx="2334633" cy="1966428"/>
              </a:xfrm>
              <a:prstGeom prst="rect">
                <a:avLst/>
              </a:prstGeom>
            </p:spPr>
          </p:pic>
          <p:grpSp>
            <p:nvGrpSpPr>
              <p:cNvPr id="15" name="Gruppieren 14"/>
              <p:cNvGrpSpPr/>
              <p:nvPr/>
            </p:nvGrpSpPr>
            <p:grpSpPr>
              <a:xfrm>
                <a:off x="-4601261" y="11037504"/>
                <a:ext cx="9133548" cy="1078733"/>
                <a:chOff x="-4117912" y="11258785"/>
                <a:chExt cx="14300431" cy="1688977"/>
              </a:xfrm>
            </p:grpSpPr>
            <p:pic>
              <p:nvPicPr>
                <p:cNvPr id="16" name="Grafik 15"/>
                <p:cNvPicPr>
                  <a:picLocks noChangeAspect="1"/>
                </p:cNvPicPr>
                <p:nvPr/>
              </p:nvPicPr>
              <p:blipFill rotWithShape="1"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8600" t="15340" r="12636" b="55812"/>
                <a:stretch/>
              </p:blipFill>
              <p:spPr>
                <a:xfrm>
                  <a:off x="-4117912" y="11307236"/>
                  <a:ext cx="6378342" cy="1640526"/>
                </a:xfrm>
                <a:prstGeom prst="rect">
                  <a:avLst/>
                </a:prstGeom>
              </p:spPr>
            </p:pic>
            <p:pic>
              <p:nvPicPr>
                <p:cNvPr id="17" name="Grafik 16"/>
                <p:cNvPicPr>
                  <a:picLocks noChangeAspect="1"/>
                </p:cNvPicPr>
                <p:nvPr/>
              </p:nvPicPr>
              <p:blipFill rotWithShape="1">
                <a:blip r:embed="rId5" cstate="print">
                  <a:duotone>
                    <a:prstClr val="black"/>
                    <a:schemeClr val="tx2">
                      <a:tint val="45000"/>
                      <a:satMod val="400000"/>
                    </a:schemeClr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rightnessContrast bright="-5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6896" t="45462" r="1428" b="26099"/>
                <a:stretch/>
              </p:blipFill>
              <p:spPr>
                <a:xfrm>
                  <a:off x="1871830" y="11258785"/>
                  <a:ext cx="8310689" cy="1666152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4" name="Gruppieren 23"/>
            <p:cNvGrpSpPr/>
            <p:nvPr userDrawn="1"/>
          </p:nvGrpSpPr>
          <p:grpSpPr>
            <a:xfrm>
              <a:off x="4744847" y="6209156"/>
              <a:ext cx="708376" cy="493261"/>
              <a:chOff x="4744847" y="6209156"/>
              <a:chExt cx="708376" cy="493261"/>
            </a:xfrm>
          </p:grpSpPr>
          <p:sp>
            <p:nvSpPr>
              <p:cNvPr id="23" name="Ellipse 22"/>
              <p:cNvSpPr/>
              <p:nvPr userDrawn="1"/>
            </p:nvSpPr>
            <p:spPr>
              <a:xfrm>
                <a:off x="4805712" y="6247671"/>
                <a:ext cx="270111" cy="27011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grpSp>
            <p:nvGrpSpPr>
              <p:cNvPr id="18" name="Gruppieren 17"/>
              <p:cNvGrpSpPr/>
              <p:nvPr userDrawn="1"/>
            </p:nvGrpSpPr>
            <p:grpSpPr>
              <a:xfrm>
                <a:off x="4744847" y="6209156"/>
                <a:ext cx="708376" cy="493261"/>
                <a:chOff x="10587950" y="837408"/>
                <a:chExt cx="3000034" cy="2088999"/>
              </a:xfrm>
            </p:grpSpPr>
            <p:pic>
              <p:nvPicPr>
                <p:cNvPr id="19" name="Grafik 18"/>
                <p:cNvPicPr>
                  <a:picLocks noChangeAspect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" r="72289"/>
                <a:stretch/>
              </p:blipFill>
              <p:spPr>
                <a:xfrm>
                  <a:off x="10681141" y="837408"/>
                  <a:ext cx="2861123" cy="1933449"/>
                </a:xfrm>
                <a:prstGeom prst="rect">
                  <a:avLst/>
                </a:prstGeom>
              </p:spPr>
            </p:pic>
            <p:pic>
              <p:nvPicPr>
                <p:cNvPr id="20" name="Grafik 19"/>
                <p:cNvPicPr>
                  <a:picLocks noChangeAspect="1"/>
                </p:cNvPicPr>
                <p:nvPr/>
              </p:nvPicPr>
              <p:blipFill rotWithShape="1"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8314" t="83223" b="3212"/>
                <a:stretch/>
              </p:blipFill>
              <p:spPr>
                <a:xfrm>
                  <a:off x="10587950" y="2743601"/>
                  <a:ext cx="3000034" cy="182806"/>
                </a:xfrm>
                <a:prstGeom prst="rect">
                  <a:avLst/>
                </a:prstGeom>
              </p:spPr>
            </p:pic>
          </p:grpSp>
        </p:grpSp>
      </p:grpSp>
      <p:sp>
        <p:nvSpPr>
          <p:cNvPr id="26" name="Textplatzhalter 25"/>
          <p:cNvSpPr>
            <a:spLocks noGrp="1"/>
          </p:cNvSpPr>
          <p:nvPr>
            <p:ph type="body" sz="quarter" idx="10"/>
          </p:nvPr>
        </p:nvSpPr>
        <p:spPr>
          <a:xfrm>
            <a:off x="0" y="183515"/>
            <a:ext cx="12192000" cy="482418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1200"/>
              </a:spcBef>
              <a:buNone/>
              <a:defRPr sz="2800" b="1">
                <a:solidFill>
                  <a:srgbClr val="0E75B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8" name="Textplatzhalter 27"/>
          <p:cNvSpPr>
            <a:spLocks noGrp="1"/>
          </p:cNvSpPr>
          <p:nvPr>
            <p:ph type="body" sz="quarter" idx="11"/>
          </p:nvPr>
        </p:nvSpPr>
        <p:spPr>
          <a:xfrm>
            <a:off x="222243" y="1080292"/>
            <a:ext cx="11773396" cy="469812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defRPr>
            </a:lvl2pPr>
            <a:lvl3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 Zweite Ebene</a:t>
            </a:r>
          </a:p>
        </p:txBody>
      </p:sp>
    </p:spTree>
    <p:extLst>
      <p:ext uri="{BB962C8B-B14F-4D97-AF65-F5344CB8AC3E}">
        <p14:creationId xmlns:p14="http://schemas.microsoft.com/office/powerpoint/2010/main" val="3290072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4B13C8-E21E-4B85-BA2F-A321A6A63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141AC7E-DFC3-44A0-9B5D-FC2A52730F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E24EB6E-3E90-4BC7-8C03-2550C9867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B7028-C9E7-4628-A830-074067679D53}" type="datetimeFigureOut">
              <a:rPr lang="de-DE" smtClean="0"/>
              <a:t>11.07.2024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F1167A5-ABA8-4035-883B-0C0E25120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558810E-655F-4184-904B-738FBD707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23632-A11D-4246-85D6-B744D117C90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721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977957-2757-4A75-A86E-7FF14EB6B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2D0A726-4DEC-4E0E-8842-6E30EF4895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DCE36DF-06C0-4B3E-BA51-2E903E376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B7028-C9E7-4628-A830-074067679D53}" type="datetimeFigureOut">
              <a:rPr lang="de-DE" smtClean="0"/>
              <a:t>11.07.2024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FA134DC-ED6B-4C4C-A6D1-ED4DDEA38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CE363AE-E00F-4A58-A944-B0C59FA17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23632-A11D-4246-85D6-B744D117C90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178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D8D404-08DA-4D4A-BD30-6164EB7FF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5EFB537-2CDE-4289-A04C-D04FA321A0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B51F480-8587-43DC-BB9C-98C12A1EB1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C043D07-E43A-4EF0-8E27-9E4C11C31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B7028-C9E7-4628-A830-074067679D53}" type="datetimeFigureOut">
              <a:rPr lang="de-DE" smtClean="0"/>
              <a:t>11.07.2024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E464496-B2F4-45C9-98AA-041723F8F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4EC9B05-F6D4-4E52-A57F-C546FF14F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23632-A11D-4246-85D6-B744D117C90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8115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E474DB-E27A-4C46-854A-117C426E9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1F94859-E948-4012-ADE2-D8ADDBE37C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B8496E1-CBDB-43C4-8224-017886872A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400D314-8F27-4C68-BD59-1625837912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10704A1-A560-4B7D-9E34-5DE24A7887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A8D73E5C-C5F7-49B3-B366-6BF01F445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B7028-C9E7-4628-A830-074067679D53}" type="datetimeFigureOut">
              <a:rPr lang="de-DE" smtClean="0"/>
              <a:t>11.07.2024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77E64842-6B09-474E-94CA-10F8665EC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3BD3B169-679E-4EC0-8A8A-84D4BA08A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23632-A11D-4246-85D6-B744D117C90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6696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3BB394-DE7E-4E16-BD2B-5795BE844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C46A3FF-4EA2-4CA9-A887-84B6519DF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B7028-C9E7-4628-A830-074067679D53}" type="datetimeFigureOut">
              <a:rPr lang="de-DE" smtClean="0"/>
              <a:t>11.07.2024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46F39E2-DCE2-4770-B451-91A7886D4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B6C5483-8F3A-44C4-BE1C-9257229CA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23632-A11D-4246-85D6-B744D117C90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9098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D25DF63-4AC8-4F76-A274-57C2DB717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B7028-C9E7-4628-A830-074067679D53}" type="datetimeFigureOut">
              <a:rPr lang="de-DE" smtClean="0"/>
              <a:t>11.07.2024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DF074E4-525A-44E9-BDBB-DE11051AC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D58B6B7-6E89-407E-8112-7155CE75D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23632-A11D-4246-85D6-B744D117C90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8151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42FC46-92C4-44A9-A08F-04F2DACD6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631D43C-7EA2-402C-9477-5827B86C4D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F3A8B9E-A5CA-4C08-AEC6-E6BA406E86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30C05DC-8BBF-4E13-A53B-E8FE7D243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B7028-C9E7-4628-A830-074067679D53}" type="datetimeFigureOut">
              <a:rPr lang="de-DE" smtClean="0"/>
              <a:t>11.07.2024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3ED2D8D-5A6B-46C3-8397-6F1AAA952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B6C62CB-0F88-4EAC-9FE9-61FDD1E91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23632-A11D-4246-85D6-B744D117C90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3604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21BB25-E078-4E10-9B6F-E398647D3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E3DA841B-BDD1-4200-AAC1-6785ACF55F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90CC1CB-0FF7-4CD9-8EBA-71E8B90F75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4FAC7DA-EFA8-41F3-AA12-9C20EA279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B7028-C9E7-4628-A830-074067679D53}" type="datetimeFigureOut">
              <a:rPr lang="de-DE" smtClean="0"/>
              <a:t>11.07.2024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18F3ACC-43AE-4249-BDED-FD62437E2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89160E2-5BE2-4669-AC71-1AAF04821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923632-A11D-4246-85D6-B744D117C90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3906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AC6F9FD-108A-44D0-B9C1-74F42B734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CA63B24-09AE-4A1B-81F6-4B2051B494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9BB986C-0B0B-4C1A-A5E9-03F789DB7A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0B7028-C9E7-4628-A830-074067679D53}" type="datetimeFigureOut">
              <a:rPr lang="de-DE" smtClean="0"/>
              <a:t>11.07.2024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268070D-B688-4413-B950-7E33F2BB18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AFC68CE-FC29-4A3B-AEAD-14AB99F0AC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923632-A11D-4246-85D6-B744D117C90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2192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Relationship Id="rId6" Type="http://schemas.openxmlformats.org/officeDocument/2006/relationships/chart" Target="../charts/char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10000"/>
          </a:bodyPr>
          <a:lstStyle/>
          <a:p>
            <a:r>
              <a:rPr lang="de-DE" dirty="0"/>
              <a:t>Unfälle junger Fahrer*innen mit Schwerverletzten </a:t>
            </a:r>
          </a:p>
          <a:p>
            <a:r>
              <a:rPr lang="de-DE" dirty="0"/>
              <a:t>in Brandenburg</a:t>
            </a:r>
          </a:p>
        </p:txBody>
      </p:sp>
      <p:grpSp>
        <p:nvGrpSpPr>
          <p:cNvPr id="12" name="Gruppieren 11"/>
          <p:cNvGrpSpPr/>
          <p:nvPr/>
        </p:nvGrpSpPr>
        <p:grpSpPr>
          <a:xfrm>
            <a:off x="415357" y="416560"/>
            <a:ext cx="5132003" cy="2125021"/>
            <a:chOff x="130877" y="467360"/>
            <a:chExt cx="5741604" cy="2377440"/>
          </a:xfrm>
        </p:grpSpPr>
        <p:sp>
          <p:nvSpPr>
            <p:cNvPr id="10" name="Rechteck 9"/>
            <p:cNvSpPr/>
            <p:nvPr/>
          </p:nvSpPr>
          <p:spPr>
            <a:xfrm>
              <a:off x="130877" y="467360"/>
              <a:ext cx="5741604" cy="2377440"/>
            </a:xfrm>
            <a:prstGeom prst="rect">
              <a:avLst/>
            </a:prstGeom>
            <a:solidFill>
              <a:schemeClr val="bg1"/>
            </a:solidFill>
            <a:ln w="88900">
              <a:solidFill>
                <a:srgbClr val="0E75B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1" name="Grafik 1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6500"/>
            <a:stretch/>
          </p:blipFill>
          <p:spPr>
            <a:xfrm>
              <a:off x="515655" y="758061"/>
              <a:ext cx="4972047" cy="1588899"/>
            </a:xfrm>
            <a:prstGeom prst="rect">
              <a:avLst/>
            </a:prstGeom>
          </p:spPr>
        </p:pic>
      </p:grpSp>
      <p:pic>
        <p:nvPicPr>
          <p:cNvPr id="7" name="Grafik 6">
            <a:extLst>
              <a:ext uri="{FF2B5EF4-FFF2-40B4-BE49-F238E27FC236}">
                <a16:creationId xmlns:a16="http://schemas.microsoft.com/office/drawing/2014/main" id="{0F9DC852-B9C0-4BE2-95B8-01F8241AA4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4407" y="2763895"/>
            <a:ext cx="3398054" cy="2500618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514CE84C-555F-4A77-8256-63ED1C675A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8742" y="2763894"/>
            <a:ext cx="3750926" cy="250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382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Unfalldatenauswertung</a:t>
            </a:r>
          </a:p>
        </p:txBody>
      </p:sp>
      <p:sp>
        <p:nvSpPr>
          <p:cNvPr id="6" name="Textplatzhalter 2"/>
          <p:cNvSpPr txBox="1">
            <a:spLocks/>
          </p:cNvSpPr>
          <p:nvPr/>
        </p:nvSpPr>
        <p:spPr>
          <a:xfrm>
            <a:off x="80682" y="1261115"/>
            <a:ext cx="8444753" cy="46981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30400" indent="-230400">
              <a:spcAft>
                <a:spcPts val="600"/>
              </a:spcAft>
            </a:pPr>
            <a:r>
              <a:rPr lang="de-DE" sz="1600" b="1" dirty="0"/>
              <a:t>Fragestellung</a:t>
            </a:r>
            <a:r>
              <a:rPr lang="de-DE" sz="1600" dirty="0"/>
              <a:t>: Welche Charakteristiken weisen Unfälle mit Schwerverletzten auf, die von jungen Fahrer*innen verursacht wurden? </a:t>
            </a:r>
          </a:p>
          <a:p>
            <a:pPr marL="230400" indent="-230400">
              <a:spcAft>
                <a:spcPts val="600"/>
              </a:spcAft>
            </a:pPr>
            <a:endParaRPr lang="de-DE" sz="1600" b="1" dirty="0"/>
          </a:p>
          <a:p>
            <a:pPr>
              <a:spcAft>
                <a:spcPts val="600"/>
              </a:spcAft>
            </a:pPr>
            <a:r>
              <a:rPr lang="de-DE" sz="1600" dirty="0"/>
              <a:t>Die </a:t>
            </a:r>
            <a:r>
              <a:rPr lang="de-DE" sz="1600" b="1" dirty="0"/>
              <a:t>Datengrundlage</a:t>
            </a:r>
            <a:r>
              <a:rPr lang="de-DE" sz="1600" dirty="0"/>
              <a:t> zur Berechnung der Statistiken bildeten die polizeilich erfassten Verkehrsunfalldaten des Landes Brandenburg im Zeitraum von 2021 bis 2023.</a:t>
            </a:r>
          </a:p>
          <a:p>
            <a:pPr>
              <a:spcAft>
                <a:spcPts val="600"/>
              </a:spcAft>
            </a:pPr>
            <a:endParaRPr lang="de-DE" sz="1600" dirty="0"/>
          </a:p>
          <a:p>
            <a:pPr>
              <a:spcAft>
                <a:spcPts val="600"/>
              </a:spcAft>
            </a:pPr>
            <a:r>
              <a:rPr lang="de-DE" sz="1600" dirty="0"/>
              <a:t>In die </a:t>
            </a:r>
            <a:r>
              <a:rPr lang="de-DE" sz="1600" b="1" dirty="0"/>
              <a:t>Datenauswahl </a:t>
            </a:r>
            <a:r>
              <a:rPr lang="de-DE" sz="1600" dirty="0"/>
              <a:t>wurden alle Verkehrsunfälle mit folgenden Merkmalen einbezogen:</a:t>
            </a:r>
          </a:p>
          <a:p>
            <a:pPr marL="628650" lvl="1" indent="-171450">
              <a:buFont typeface="Symbol" panose="05050102010706020507" pitchFamily="18" charset="2"/>
              <a:buChar char="-"/>
            </a:pPr>
            <a:r>
              <a:rPr lang="de-DE" sz="1500" dirty="0"/>
              <a:t>Hauptverursachende Person waren junge Fahrer*innen im Alter von 16 bis 24 Jahren.</a:t>
            </a:r>
          </a:p>
          <a:p>
            <a:pPr marL="628650" lvl="1" indent="-171450">
              <a:buFont typeface="Symbol" panose="05050102010706020507" pitchFamily="18" charset="2"/>
              <a:buChar char="-"/>
            </a:pPr>
            <a:r>
              <a:rPr lang="de-DE" sz="1500" dirty="0"/>
              <a:t>Es wurde die Unfallkategorie 2 „Unfall mit Schwerverletzten“ verzeichnet. Als schwerverletzt gilt eine Person, die unmittelbar nach dem Unfall zur stationären Behandlung (mindestens 24 Stunden) in einem Krankenhaus aufgenommen wurde.</a:t>
            </a:r>
          </a:p>
          <a:p>
            <a:pPr lvl="1"/>
            <a:endParaRPr lang="de-DE" sz="1600" dirty="0"/>
          </a:p>
          <a:p>
            <a:pPr marL="228600" lvl="1" indent="-228600">
              <a:buFont typeface="Arial" panose="020B0604020202020204" pitchFamily="34" charset="0"/>
              <a:buChar char="•"/>
            </a:pPr>
            <a:r>
              <a:rPr lang="de-DE" sz="1600" dirty="0"/>
              <a:t>Im Rahmend der </a:t>
            </a:r>
            <a:r>
              <a:rPr lang="de-DE" sz="1600" b="1" dirty="0"/>
              <a:t>Datenanalyse</a:t>
            </a:r>
            <a:r>
              <a:rPr lang="de-DE" sz="1600" dirty="0"/>
              <a:t> wurden die Variablen „Ortslage“, „Unfallzeitpunkt“ (Tag, Tageszeit), „Verkehrsbeteiligung“, „Unfalltyp“, „Unfallart“, „Unfallursache“ und „Unfallfolgen“ ausgewertet.</a:t>
            </a:r>
          </a:p>
          <a:p>
            <a:pPr lvl="1"/>
            <a:endParaRPr lang="de-DE" sz="1500" dirty="0"/>
          </a:p>
          <a:p>
            <a:pPr lvl="1"/>
            <a:endParaRPr lang="de-DE" sz="1500" dirty="0"/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endParaRPr lang="de-DE" sz="1600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BCB53549-F6F6-4031-987C-0D77255F25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5435" y="1527482"/>
            <a:ext cx="3295650" cy="33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5846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Diagramm 26">
            <a:extLst>
              <a:ext uri="{FF2B5EF4-FFF2-40B4-BE49-F238E27FC236}">
                <a16:creationId xmlns:a16="http://schemas.microsoft.com/office/drawing/2014/main" id="{BE1DD0BA-4C4A-4CD1-B8BC-75373A2426C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3717076"/>
              </p:ext>
            </p:extLst>
          </p:nvPr>
        </p:nvGraphicFramePr>
        <p:xfrm>
          <a:off x="6116128" y="3151015"/>
          <a:ext cx="4577715" cy="2741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Unfälle von jungen Fahrer*innen mit Schwerverletzten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40258" y="994630"/>
            <a:ext cx="12151741" cy="2504362"/>
          </a:xfrm>
        </p:spPr>
        <p:txBody>
          <a:bodyPr anchor="t">
            <a:noAutofit/>
          </a:bodyPr>
          <a:lstStyle/>
          <a:p>
            <a:r>
              <a:rPr lang="de-DE" sz="1600" dirty="0"/>
              <a:t>Junge Fahrer*innen verursachten </a:t>
            </a:r>
            <a:r>
              <a:rPr lang="de-DE" sz="1600" b="1" dirty="0"/>
              <a:t>insgesamt 3.549 Verkehrsunfälle mit Personenschaden oder schwerem Sachschaden </a:t>
            </a:r>
            <a:r>
              <a:rPr lang="de-DE" sz="1600" dirty="0"/>
              <a:t>im Zeitraum von 2021 bis 2023.</a:t>
            </a:r>
          </a:p>
          <a:p>
            <a:r>
              <a:rPr lang="de-DE" sz="1600" dirty="0"/>
              <a:t>Bei</a:t>
            </a:r>
            <a:r>
              <a:rPr lang="de-DE" sz="1600" b="1" dirty="0"/>
              <a:t> 504 Verkehrsunfällen (14,2 %)</a:t>
            </a:r>
            <a:r>
              <a:rPr lang="de-DE" sz="1600" dirty="0"/>
              <a:t> wurde mindestens eine beteiligte Person schwer verletzt.</a:t>
            </a:r>
          </a:p>
          <a:p>
            <a:r>
              <a:rPr lang="de-DE" sz="1600" dirty="0"/>
              <a:t>Diese Unfälle mit Schwerverletzten weisen folgende Merkmale auf:</a:t>
            </a:r>
            <a:endParaRPr lang="de-DE" sz="1600" b="1" dirty="0"/>
          </a:p>
          <a:p>
            <a:endParaRPr lang="de-DE" sz="1400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93C580B9-3C86-4DB4-BEC1-D9504D45E6A0}"/>
              </a:ext>
            </a:extLst>
          </p:cNvPr>
          <p:cNvSpPr/>
          <p:nvPr/>
        </p:nvSpPr>
        <p:spPr>
          <a:xfrm>
            <a:off x="852473" y="2658217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endParaRPr lang="de-DE" dirty="0"/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B2170A84-8465-460E-863A-A58420AAF230}"/>
              </a:ext>
            </a:extLst>
          </p:cNvPr>
          <p:cNvGrpSpPr/>
          <p:nvPr/>
        </p:nvGrpSpPr>
        <p:grpSpPr>
          <a:xfrm>
            <a:off x="862230" y="3623265"/>
            <a:ext cx="2959934" cy="1597675"/>
            <a:chOff x="1686194" y="4420114"/>
            <a:chExt cx="2376875" cy="1216093"/>
          </a:xfrm>
        </p:grpSpPr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62C6AAFB-3349-4DD1-9468-249C18F5CE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4787" y="4420114"/>
              <a:ext cx="608172" cy="745636"/>
            </a:xfrm>
            <a:prstGeom prst="rect">
              <a:avLst/>
            </a:prstGeom>
          </p:spPr>
        </p:pic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9702572E-1381-4FBF-AB13-370918E94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9282" y="4420114"/>
              <a:ext cx="612338" cy="745636"/>
            </a:xfrm>
            <a:prstGeom prst="rect">
              <a:avLst/>
            </a:prstGeom>
          </p:spPr>
        </p:pic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754712E3-421A-445A-A1E6-6072BDA96DA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2713" y="4420114"/>
              <a:ext cx="608172" cy="745636"/>
            </a:xfrm>
            <a:prstGeom prst="rect">
              <a:avLst/>
            </a:prstGeom>
          </p:spPr>
        </p:pic>
        <p:sp>
          <p:nvSpPr>
            <p:cNvPr id="15" name="Textfeld 21">
              <a:extLst>
                <a:ext uri="{FF2B5EF4-FFF2-40B4-BE49-F238E27FC236}">
                  <a16:creationId xmlns:a16="http://schemas.microsoft.com/office/drawing/2014/main" id="{173F292A-670E-41A3-BEB4-CCD9CFF5826C}"/>
                </a:ext>
              </a:extLst>
            </p:cNvPr>
            <p:cNvSpPr txBox="1"/>
            <p:nvPr/>
          </p:nvSpPr>
          <p:spPr>
            <a:xfrm>
              <a:off x="1686194" y="5174542"/>
              <a:ext cx="8575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de-DE" sz="1200" dirty="0">
                  <a:latin typeface="Arial" panose="020B0604020202020204" pitchFamily="34" charset="0"/>
                  <a:cs typeface="Arial" panose="020B0604020202020204" pitchFamily="34" charset="0"/>
                </a:rPr>
                <a:t>Leicht-verletzte</a:t>
              </a:r>
            </a:p>
          </p:txBody>
        </p:sp>
        <p:sp>
          <p:nvSpPr>
            <p:cNvPr id="16" name="Textfeld 22">
              <a:extLst>
                <a:ext uri="{FF2B5EF4-FFF2-40B4-BE49-F238E27FC236}">
                  <a16:creationId xmlns:a16="http://schemas.microsoft.com/office/drawing/2014/main" id="{BA24A724-77F2-40B8-95F7-480F9A192E04}"/>
                </a:ext>
              </a:extLst>
            </p:cNvPr>
            <p:cNvSpPr txBox="1"/>
            <p:nvPr/>
          </p:nvSpPr>
          <p:spPr>
            <a:xfrm>
              <a:off x="2454631" y="5163514"/>
              <a:ext cx="8575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de-DE" sz="1200" dirty="0">
                  <a:latin typeface="Arial" panose="020B0604020202020204" pitchFamily="34" charset="0"/>
                  <a:cs typeface="Arial" panose="020B0604020202020204" pitchFamily="34" charset="0"/>
                </a:rPr>
                <a:t>Schwer-verletzte</a:t>
              </a:r>
            </a:p>
          </p:txBody>
        </p:sp>
        <p:sp>
          <p:nvSpPr>
            <p:cNvPr id="17" name="Textfeld 23">
              <a:extLst>
                <a:ext uri="{FF2B5EF4-FFF2-40B4-BE49-F238E27FC236}">
                  <a16:creationId xmlns:a16="http://schemas.microsoft.com/office/drawing/2014/main" id="{06986D89-4CEA-4D71-B692-F34D18D7E17F}"/>
                </a:ext>
              </a:extLst>
            </p:cNvPr>
            <p:cNvSpPr txBox="1"/>
            <p:nvPr/>
          </p:nvSpPr>
          <p:spPr>
            <a:xfrm>
              <a:off x="3205484" y="5253673"/>
              <a:ext cx="8575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de-DE" sz="1200">
                  <a:latin typeface="Arial" panose="020B0604020202020204" pitchFamily="34" charset="0"/>
                  <a:cs typeface="Arial" panose="020B0604020202020204" pitchFamily="34" charset="0"/>
                </a:rPr>
                <a:t>Getötete</a:t>
              </a:r>
            </a:p>
          </p:txBody>
        </p:sp>
        <p:sp>
          <p:nvSpPr>
            <p:cNvPr id="18" name="Textfeld 24">
              <a:extLst>
                <a:ext uri="{FF2B5EF4-FFF2-40B4-BE49-F238E27FC236}">
                  <a16:creationId xmlns:a16="http://schemas.microsoft.com/office/drawing/2014/main" id="{7D32E185-701C-4E17-BF81-29A6FE2C17A1}"/>
                </a:ext>
              </a:extLst>
            </p:cNvPr>
            <p:cNvSpPr txBox="1"/>
            <p:nvPr/>
          </p:nvSpPr>
          <p:spPr>
            <a:xfrm>
              <a:off x="1809282" y="4891759"/>
              <a:ext cx="612338" cy="2108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de-DE" sz="12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212</a:t>
              </a:r>
            </a:p>
          </p:txBody>
        </p:sp>
        <p:sp>
          <p:nvSpPr>
            <p:cNvPr id="19" name="Textfeld 25">
              <a:extLst>
                <a:ext uri="{FF2B5EF4-FFF2-40B4-BE49-F238E27FC236}">
                  <a16:creationId xmlns:a16="http://schemas.microsoft.com/office/drawing/2014/main" id="{3946AC9B-8370-42C2-8B83-406BAE827862}"/>
                </a:ext>
              </a:extLst>
            </p:cNvPr>
            <p:cNvSpPr txBox="1"/>
            <p:nvPr/>
          </p:nvSpPr>
          <p:spPr>
            <a:xfrm>
              <a:off x="2566770" y="4897543"/>
              <a:ext cx="612338" cy="2108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de-DE" sz="12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609</a:t>
              </a:r>
            </a:p>
          </p:txBody>
        </p:sp>
        <p:sp>
          <p:nvSpPr>
            <p:cNvPr id="20" name="Textfeld 26">
              <a:extLst>
                <a:ext uri="{FF2B5EF4-FFF2-40B4-BE49-F238E27FC236}">
                  <a16:creationId xmlns:a16="http://schemas.microsoft.com/office/drawing/2014/main" id="{96CDAEB6-7B59-4BEB-B8F3-D9052509E1E2}"/>
                </a:ext>
              </a:extLst>
            </p:cNvPr>
            <p:cNvSpPr txBox="1"/>
            <p:nvPr/>
          </p:nvSpPr>
          <p:spPr>
            <a:xfrm>
              <a:off x="3324885" y="4897543"/>
              <a:ext cx="612338" cy="2108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de-DE" sz="1200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13</a:t>
              </a:r>
            </a:p>
          </p:txBody>
        </p:sp>
      </p:grpSp>
      <p:sp>
        <p:nvSpPr>
          <p:cNvPr id="21" name="Textfeld 20">
            <a:extLst>
              <a:ext uri="{FF2B5EF4-FFF2-40B4-BE49-F238E27FC236}">
                <a16:creationId xmlns:a16="http://schemas.microsoft.com/office/drawing/2014/main" id="{782FAFA3-DC86-459B-BFB4-F55318FCA3D6}"/>
              </a:ext>
            </a:extLst>
          </p:cNvPr>
          <p:cNvSpPr txBox="1"/>
          <p:nvPr/>
        </p:nvSpPr>
        <p:spPr>
          <a:xfrm>
            <a:off x="320232" y="2784821"/>
            <a:ext cx="5165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Symbol" panose="05050102010706020507" pitchFamily="18" charset="2"/>
              <a:buChar char="-"/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Bei den Unfällen mit Schwerverletzten wurden insgesamt                         834 Personen verletzt:</a:t>
            </a: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64389596-2A56-41CF-923F-2DE310103349}"/>
              </a:ext>
            </a:extLst>
          </p:cNvPr>
          <p:cNvSpPr/>
          <p:nvPr/>
        </p:nvSpPr>
        <p:spPr>
          <a:xfrm>
            <a:off x="320232" y="2446267"/>
            <a:ext cx="13708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Unfallfolgen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EEF1513C-012C-49BC-B964-FDF01FE68F05}"/>
              </a:ext>
            </a:extLst>
          </p:cNvPr>
          <p:cNvSpPr/>
          <p:nvPr/>
        </p:nvSpPr>
        <p:spPr>
          <a:xfrm>
            <a:off x="5794590" y="2449651"/>
            <a:ext cx="10182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Ortslage</a:t>
            </a:r>
            <a:endParaRPr lang="de-DE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2BEBC6CD-50CC-439E-BE36-68B3425765B0}"/>
              </a:ext>
            </a:extLst>
          </p:cNvPr>
          <p:cNvSpPr/>
          <p:nvPr/>
        </p:nvSpPr>
        <p:spPr>
          <a:xfrm>
            <a:off x="5384118" y="2781683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lvl="1" indent="-285750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Mehr als die Hälfte der Unfälle mit Schwerverletzten ereignete sich außerhalb geschlossener Ortschaften.</a:t>
            </a: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F861095E-5342-49A5-936B-15CFA7250873}"/>
              </a:ext>
            </a:extLst>
          </p:cNvPr>
          <p:cNvSpPr/>
          <p:nvPr/>
        </p:nvSpPr>
        <p:spPr>
          <a:xfrm>
            <a:off x="6734233" y="3337965"/>
            <a:ext cx="1067955" cy="5221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Innerorts               (n = 212)</a:t>
            </a:r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E66F6050-29B6-48CC-909C-0F07D91358DD}"/>
              </a:ext>
            </a:extLst>
          </p:cNvPr>
          <p:cNvSpPr/>
          <p:nvPr/>
        </p:nvSpPr>
        <p:spPr>
          <a:xfrm>
            <a:off x="9422863" y="4605020"/>
            <a:ext cx="783946" cy="4592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9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Außerorts               (n = 292)</a:t>
            </a:r>
          </a:p>
        </p:txBody>
      </p:sp>
      <p:graphicFrame>
        <p:nvGraphicFramePr>
          <p:cNvPr id="26" name="Diagramm 25">
            <a:extLst>
              <a:ext uri="{FF2B5EF4-FFF2-40B4-BE49-F238E27FC236}">
                <a16:creationId xmlns:a16="http://schemas.microsoft.com/office/drawing/2014/main" id="{BE1DD0BA-4C4A-4CD1-B8BC-75373A2426C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7269721"/>
              </p:ext>
            </p:extLst>
          </p:nvPr>
        </p:nvGraphicFramePr>
        <p:xfrm>
          <a:off x="6108513" y="3043293"/>
          <a:ext cx="4577714" cy="2646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479048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Diagramm 18">
            <a:extLst>
              <a:ext uri="{FF2B5EF4-FFF2-40B4-BE49-F238E27FC236}">
                <a16:creationId xmlns:a16="http://schemas.microsoft.com/office/drawing/2014/main" id="{F5FE3BDA-CC01-40B8-B1B4-7A0A5CBAB2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9483716"/>
              </p:ext>
            </p:extLst>
          </p:nvPr>
        </p:nvGraphicFramePr>
        <p:xfrm>
          <a:off x="258628" y="3124891"/>
          <a:ext cx="4581525" cy="27508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40257" y="1134500"/>
            <a:ext cx="6990295" cy="1144005"/>
          </a:xfrm>
        </p:spPr>
        <p:txBody>
          <a:bodyPr anchor="t"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de-DE" sz="1600" b="1" dirty="0"/>
              <a:t>       Verkehrsbeteiligung (Hauptbeteiligte Person)</a:t>
            </a: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de-DE" dirty="0"/>
              <a:t>68,5 % (n = 345) der Unfälle wurden von Pkw-Fahrer*innen verursacht </a:t>
            </a: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de-DE" dirty="0"/>
              <a:t>31,5 % (n = 159) der Unfälle wurden von Krad-Fahrer*innen verursacht </a:t>
            </a:r>
          </a:p>
          <a:p>
            <a:pPr>
              <a:spcAft>
                <a:spcPts val="600"/>
              </a:spcAft>
            </a:pPr>
            <a:endParaRPr lang="de-DE" sz="1400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740A5BF6-B361-49C4-A751-8C96DDE5CAA0}"/>
              </a:ext>
            </a:extLst>
          </p:cNvPr>
          <p:cNvSpPr/>
          <p:nvPr/>
        </p:nvSpPr>
        <p:spPr>
          <a:xfrm>
            <a:off x="40256" y="2278505"/>
            <a:ext cx="5496477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       Zeitpunkt </a:t>
            </a:r>
          </a:p>
          <a:p>
            <a:pPr marL="742950" lvl="1" indent="-285750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Zwei Drittel der Unfälle mit Schwerverletzten ereigneten sich in der Woche.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2D344147-27F6-4F7D-9AA6-1880FB0E2F00}"/>
              </a:ext>
            </a:extLst>
          </p:cNvPr>
          <p:cNvSpPr/>
          <p:nvPr/>
        </p:nvSpPr>
        <p:spPr>
          <a:xfrm>
            <a:off x="5346546" y="2278505"/>
            <a:ext cx="6711449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     Tageszeit</a:t>
            </a:r>
          </a:p>
          <a:p>
            <a:pPr marL="742950" lvl="1" indent="-285750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Die meisten Unfälle mit Schwerverletzten ereigneten sich nachmittags (26,3 %) und nachts (20,8 %).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78A2923-2FA4-4979-B5A6-B4E74A50B3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Unfälle von jungen Fahrer*innen mit Schwerverletzten</a:t>
            </a:r>
          </a:p>
          <a:p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DBC47E6E-82DD-4883-9755-649BA0C2CD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9002" y="1387937"/>
            <a:ext cx="925587" cy="617058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E6C5DE05-B0A3-473B-8D6C-43CAC41886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3035" y="1387937"/>
            <a:ext cx="925587" cy="617058"/>
          </a:xfrm>
          <a:prstGeom prst="rect">
            <a:avLst/>
          </a:prstGeom>
        </p:spPr>
      </p:pic>
      <p:sp>
        <p:nvSpPr>
          <p:cNvPr id="16" name="Rechteck 15">
            <a:extLst>
              <a:ext uri="{FF2B5EF4-FFF2-40B4-BE49-F238E27FC236}">
                <a16:creationId xmlns:a16="http://schemas.microsoft.com/office/drawing/2014/main" id="{6A7B3C7A-2634-4F31-BA18-4E770EF92FEC}"/>
              </a:ext>
            </a:extLst>
          </p:cNvPr>
          <p:cNvSpPr/>
          <p:nvPr/>
        </p:nvSpPr>
        <p:spPr>
          <a:xfrm>
            <a:off x="8254664" y="5663315"/>
            <a:ext cx="69762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900" dirty="0">
                <a:latin typeface="Arial" panose="020B0604020202020204" pitchFamily="34" charset="0"/>
                <a:cs typeface="Arial" panose="020B0604020202020204" pitchFamily="34" charset="0"/>
              </a:rPr>
              <a:t>Häufigkeit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996C3CCD-AD71-41FE-8F28-EFC9D52A9067}"/>
              </a:ext>
            </a:extLst>
          </p:cNvPr>
          <p:cNvSpPr/>
          <p:nvPr/>
        </p:nvSpPr>
        <p:spPr>
          <a:xfrm>
            <a:off x="3566402" y="4649874"/>
            <a:ext cx="854302" cy="4253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Mo-Fr               (n = 337)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F766A1D9-9852-40AF-9BA0-7336A1C8A0FA}"/>
              </a:ext>
            </a:extLst>
          </p:cNvPr>
          <p:cNvSpPr/>
          <p:nvPr/>
        </p:nvSpPr>
        <p:spPr>
          <a:xfrm>
            <a:off x="1018775" y="3337005"/>
            <a:ext cx="762434" cy="5221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00" dirty="0">
                <a:solidFill>
                  <a:schemeClr val="tx1"/>
                </a:solidFill>
              </a:rPr>
              <a:t>Sa-So               (n = 167)</a:t>
            </a:r>
          </a:p>
        </p:txBody>
      </p:sp>
      <p:graphicFrame>
        <p:nvGraphicFramePr>
          <p:cNvPr id="13" name="Diagramm 12">
            <a:extLst>
              <a:ext uri="{FF2B5EF4-FFF2-40B4-BE49-F238E27FC236}">
                <a16:creationId xmlns:a16="http://schemas.microsoft.com/office/drawing/2014/main" id="{F5FE3BDA-CC01-40B8-B1B4-7A0A5CBAB2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9510740"/>
              </p:ext>
            </p:extLst>
          </p:nvPr>
        </p:nvGraphicFramePr>
        <p:xfrm>
          <a:off x="285261" y="3053124"/>
          <a:ext cx="4610549" cy="27256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Diagramm 13">
            <a:extLst>
              <a:ext uri="{FF2B5EF4-FFF2-40B4-BE49-F238E27FC236}">
                <a16:creationId xmlns:a16="http://schemas.microsoft.com/office/drawing/2014/main" id="{8E2666DD-B715-40B8-B1F3-C33A707D5D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8416794"/>
              </p:ext>
            </p:extLst>
          </p:nvPr>
        </p:nvGraphicFramePr>
        <p:xfrm>
          <a:off x="6096000" y="3113007"/>
          <a:ext cx="4613686" cy="25813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507543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Unfälle von jungen Fahrer*innen mit Schwerverletzten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/>
          </p:nvPr>
        </p:nvSpPr>
        <p:spPr>
          <a:xfrm>
            <a:off x="5465001" y="3253686"/>
            <a:ext cx="6284343" cy="1082259"/>
          </a:xfrm>
        </p:spPr>
        <p:txBody>
          <a:bodyPr anchor="t"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de-DE" sz="1600" dirty="0"/>
              <a:t>        </a:t>
            </a:r>
            <a:r>
              <a:rPr lang="de-DE" sz="1600" b="1" dirty="0"/>
              <a:t>Unfallursachen*</a:t>
            </a:r>
          </a:p>
          <a:p>
            <a:pPr marL="742950" lvl="1" indent="-285750" fontAlgn="b">
              <a:lnSpc>
                <a:spcPct val="120000"/>
              </a:lnSpc>
              <a:spcAft>
                <a:spcPts val="0"/>
              </a:spcAft>
              <a:buFont typeface="Symbol" panose="05050102010706020507" pitchFamily="18" charset="2"/>
              <a:buChar char="-"/>
              <a:defRPr/>
            </a:pPr>
            <a:r>
              <a:rPr lang="de-DE" dirty="0"/>
              <a:t>Bei  40 Prozent der Unfälle mit Schwerverletzten wurde als Unfallursache „Nicht angepasste Geschwindigkeit“ registriert. 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42A5BF46-E1A2-4B39-870F-075E7F384719}"/>
              </a:ext>
            </a:extLst>
          </p:cNvPr>
          <p:cNvSpPr/>
          <p:nvPr/>
        </p:nvSpPr>
        <p:spPr>
          <a:xfrm>
            <a:off x="5465000" y="1153500"/>
            <a:ext cx="6409835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        Unfallart</a:t>
            </a:r>
            <a:endParaRPr lang="de-DE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Symbol" panose="05050102010706020507" pitchFamily="18" charset="2"/>
              <a:buChar char="-"/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Knapp die Hälfte der Unfälle mit Schwerverletzten resultierte daraus, dass die Fahrer*innen von der Fahrbahn abkamen (n = 232).</a:t>
            </a:r>
          </a:p>
          <a:p>
            <a:endParaRPr lang="de-DE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BD5C65F3-261D-4872-9416-30ABE35286C1}"/>
              </a:ext>
            </a:extLst>
          </p:cNvPr>
          <p:cNvSpPr/>
          <p:nvPr/>
        </p:nvSpPr>
        <p:spPr>
          <a:xfrm>
            <a:off x="317164" y="1072453"/>
            <a:ext cx="5193120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de-DE" sz="1600" b="1" dirty="0">
                <a:latin typeface="Arial" panose="020B0604020202020204" pitchFamily="34" charset="0"/>
                <a:cs typeface="Arial" panose="020B0604020202020204" pitchFamily="34" charset="0"/>
              </a:rPr>
              <a:t>Unfalltyp</a:t>
            </a:r>
            <a:endParaRPr lang="de-DE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Symbol" panose="05050102010706020507" pitchFamily="18" charset="2"/>
              <a:buChar char="-"/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Bei der Hälfte der Unfälle mit Schwerverletzten handelte es sich um einen Fahrunfall (47,6 %).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581B8A93-F870-4217-ABAF-17F318E56EF7}"/>
              </a:ext>
            </a:extLst>
          </p:cNvPr>
          <p:cNvSpPr/>
          <p:nvPr/>
        </p:nvSpPr>
        <p:spPr>
          <a:xfrm>
            <a:off x="8798458" y="5666588"/>
            <a:ext cx="340830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000" dirty="0"/>
              <a:t>* Bei den Unfallursachen waren Mehrfachnennungen möglich.</a:t>
            </a:r>
          </a:p>
        </p:txBody>
      </p:sp>
      <p:graphicFrame>
        <p:nvGraphicFramePr>
          <p:cNvPr id="11" name="Tabelle 10">
            <a:extLst>
              <a:ext uri="{FF2B5EF4-FFF2-40B4-BE49-F238E27FC236}">
                <a16:creationId xmlns:a16="http://schemas.microsoft.com/office/drawing/2014/main" id="{A97FB741-80ED-41C2-9EF1-F15B017D7D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9088475"/>
              </p:ext>
            </p:extLst>
          </p:nvPr>
        </p:nvGraphicFramePr>
        <p:xfrm>
          <a:off x="6751554" y="1538546"/>
          <a:ext cx="5613718" cy="135977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9518">
                  <a:extLst>
                    <a:ext uri="{9D8B030D-6E8A-4147-A177-3AD203B41FA5}">
                      <a16:colId xmlns:a16="http://schemas.microsoft.com/office/drawing/2014/main" val="36317925"/>
                    </a:ext>
                  </a:extLst>
                </a:gridCol>
                <a:gridCol w="4394200">
                  <a:extLst>
                    <a:ext uri="{9D8B030D-6E8A-4147-A177-3AD203B41FA5}">
                      <a16:colId xmlns:a16="http://schemas.microsoft.com/office/drawing/2014/main" val="206255243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  <a:p>
                      <a:r>
                        <a:rPr lang="de-DE" sz="1200" dirty="0"/>
                        <a:t> 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53133676"/>
                  </a:ext>
                </a:extLst>
              </a:tr>
              <a:tr h="336157">
                <a:tc>
                  <a:txBody>
                    <a:bodyPr/>
                    <a:lstStyle/>
                    <a:p>
                      <a:r>
                        <a:rPr lang="de-DE" sz="1200" dirty="0">
                          <a:latin typeface="+mn-lt"/>
                        </a:rPr>
                        <a:t>46,0 % (n = 232)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>
                          <a:latin typeface="+mn-lt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Abkommen von der Fahrbahn</a:t>
                      </a:r>
                      <a:endParaRPr lang="de-DE" sz="12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34952747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>
                          <a:latin typeface="+mn-lt"/>
                        </a:rPr>
                        <a:t>14,9 % (n = 75)  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>
                          <a:latin typeface="+mn-lt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Zusammenstoß mit einbiegendem/kreuzendem Fahrzeug</a:t>
                      </a:r>
                      <a:endParaRPr lang="de-DE" sz="12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65826517"/>
                  </a:ext>
                </a:extLst>
              </a:tr>
              <a:tr h="270417">
                <a:tc>
                  <a:txBody>
                    <a:bodyPr/>
                    <a:lstStyle/>
                    <a:p>
                      <a:r>
                        <a:rPr lang="de-DE" sz="1200" dirty="0">
                          <a:latin typeface="+mn-lt"/>
                          <a:cs typeface="Arial" panose="020B0604020202020204" pitchFamily="34" charset="0"/>
                        </a:rPr>
                        <a:t>12,1 % (n = 61)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dirty="0">
                          <a:latin typeface="+mn-lt"/>
                          <a:cs typeface="Arial" panose="020B0604020202020204" pitchFamily="34" charset="0"/>
                        </a:rPr>
                        <a:t>Zusammenstoß mit vorausfahrendem/wartendem Fahrzeug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65999789"/>
                  </a:ext>
                </a:extLst>
              </a:tr>
            </a:tbl>
          </a:graphicData>
        </a:graphic>
      </p:graphicFrame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0F9E360C-90B0-4CCC-9B20-68F7ECD1A96A}"/>
              </a:ext>
            </a:extLst>
          </p:cNvPr>
          <p:cNvGrpSpPr/>
          <p:nvPr/>
        </p:nvGrpSpPr>
        <p:grpSpPr>
          <a:xfrm>
            <a:off x="6311921" y="2088453"/>
            <a:ext cx="412359" cy="462314"/>
            <a:chOff x="6309195" y="6548226"/>
            <a:chExt cx="396000" cy="707145"/>
          </a:xfrm>
        </p:grpSpPr>
        <p:sp>
          <p:nvSpPr>
            <p:cNvPr id="16" name="Pfeil: Fünfeck 15">
              <a:extLst>
                <a:ext uri="{FF2B5EF4-FFF2-40B4-BE49-F238E27FC236}">
                  <a16:creationId xmlns:a16="http://schemas.microsoft.com/office/drawing/2014/main" id="{FB55027E-5943-4E20-8CDA-9647CFBC7E23}"/>
                </a:ext>
              </a:extLst>
            </p:cNvPr>
            <p:cNvSpPr/>
            <p:nvPr/>
          </p:nvSpPr>
          <p:spPr>
            <a:xfrm>
              <a:off x="6309195" y="6548226"/>
              <a:ext cx="396000" cy="252516"/>
            </a:xfrm>
            <a:prstGeom prst="homePlat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200" b="1" dirty="0"/>
                <a:t>1</a:t>
              </a:r>
            </a:p>
          </p:txBody>
        </p:sp>
        <p:sp>
          <p:nvSpPr>
            <p:cNvPr id="17" name="Pfeil: Fünfeck 16">
              <a:extLst>
                <a:ext uri="{FF2B5EF4-FFF2-40B4-BE49-F238E27FC236}">
                  <a16:creationId xmlns:a16="http://schemas.microsoft.com/office/drawing/2014/main" id="{219AC1D0-C415-4A6C-A97A-59435BF0C58D}"/>
                </a:ext>
              </a:extLst>
            </p:cNvPr>
            <p:cNvSpPr/>
            <p:nvPr/>
          </p:nvSpPr>
          <p:spPr>
            <a:xfrm>
              <a:off x="6309195" y="7002855"/>
              <a:ext cx="379854" cy="252516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200" b="1" dirty="0"/>
                <a:t>2</a:t>
              </a:r>
            </a:p>
          </p:txBody>
        </p:sp>
      </p:grpSp>
      <p:graphicFrame>
        <p:nvGraphicFramePr>
          <p:cNvPr id="19" name="Tabelle 18">
            <a:extLst>
              <a:ext uri="{FF2B5EF4-FFF2-40B4-BE49-F238E27FC236}">
                <a16:creationId xmlns:a16="http://schemas.microsoft.com/office/drawing/2014/main" id="{9CDA8480-667E-4DE8-94F2-EED43076A0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4694514"/>
              </p:ext>
            </p:extLst>
          </p:nvPr>
        </p:nvGraphicFramePr>
        <p:xfrm>
          <a:off x="6751554" y="3678112"/>
          <a:ext cx="5467901" cy="170304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21483">
                  <a:extLst>
                    <a:ext uri="{9D8B030D-6E8A-4147-A177-3AD203B41FA5}">
                      <a16:colId xmlns:a16="http://schemas.microsoft.com/office/drawing/2014/main" val="36317925"/>
                    </a:ext>
                  </a:extLst>
                </a:gridCol>
                <a:gridCol w="4246418">
                  <a:extLst>
                    <a:ext uri="{9D8B030D-6E8A-4147-A177-3AD203B41FA5}">
                      <a16:colId xmlns:a16="http://schemas.microsoft.com/office/drawing/2014/main" val="206255243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de-DE" sz="1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200" dirty="0"/>
                    </a:p>
                    <a:p>
                      <a:endParaRPr lang="de-DE" sz="12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53133676"/>
                  </a:ext>
                </a:extLst>
              </a:tr>
              <a:tr h="336157">
                <a:tc>
                  <a:txBody>
                    <a:bodyPr/>
                    <a:lstStyle/>
                    <a:p>
                      <a:r>
                        <a:rPr lang="de-DE" sz="1200" dirty="0">
                          <a:latin typeface="+mn-lt"/>
                        </a:rPr>
                        <a:t>40,2 % (n = 284)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u="none" strike="noStrike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Nicht angepasste Geschwindigkeit</a:t>
                      </a:r>
                      <a:endParaRPr lang="de-DE" sz="12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34952747"/>
                  </a:ext>
                </a:extLst>
              </a:tr>
              <a:tr h="2649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>
                          <a:latin typeface="+mn-lt"/>
                        </a:rPr>
                        <a:t>13,0 % (n = 92)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Vorfahrt/Vorrang</a:t>
                      </a:r>
                      <a:endParaRPr lang="de-DE" sz="12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96527229"/>
                  </a:ext>
                </a:extLst>
              </a:tr>
              <a:tr h="36104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>
                          <a:latin typeface="+mn-lt"/>
                        </a:rPr>
                        <a:t>10,7 % (n = 76)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de-DE" sz="12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panose="020B0604020202020204" pitchFamily="34" charset="0"/>
                        </a:rPr>
                        <a:t>Fahreignung/Fahrtüchtigkeit (</a:t>
                      </a:r>
                      <a:r>
                        <a:rPr lang="de-DE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insb. Alkoholeinfluss)</a:t>
                      </a:r>
                      <a:endParaRPr lang="de-DE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65826517"/>
                  </a:ext>
                </a:extLst>
              </a:tr>
              <a:tr h="270417">
                <a:tc>
                  <a:txBody>
                    <a:bodyPr/>
                    <a:lstStyle/>
                    <a:p>
                      <a:endParaRPr lang="de-DE" sz="12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e-DE" sz="120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65999789"/>
                  </a:ext>
                </a:extLst>
              </a:tr>
            </a:tbl>
          </a:graphicData>
        </a:graphic>
      </p:graphicFrame>
      <p:sp>
        <p:nvSpPr>
          <p:cNvPr id="25" name="Rechteck 24">
            <a:extLst>
              <a:ext uri="{FF2B5EF4-FFF2-40B4-BE49-F238E27FC236}">
                <a16:creationId xmlns:a16="http://schemas.microsoft.com/office/drawing/2014/main" id="{80BA20E8-B326-4A5C-852A-FE792BB09049}"/>
              </a:ext>
            </a:extLst>
          </p:cNvPr>
          <p:cNvSpPr/>
          <p:nvPr/>
        </p:nvSpPr>
        <p:spPr>
          <a:xfrm>
            <a:off x="2949988" y="5416215"/>
            <a:ext cx="81772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/>
              <a:t>Häufigkeit</a:t>
            </a:r>
          </a:p>
        </p:txBody>
      </p:sp>
      <p:sp>
        <p:nvSpPr>
          <p:cNvPr id="26" name="Pfeil: Fünfeck 25">
            <a:extLst>
              <a:ext uri="{FF2B5EF4-FFF2-40B4-BE49-F238E27FC236}">
                <a16:creationId xmlns:a16="http://schemas.microsoft.com/office/drawing/2014/main" id="{3C8DD94B-BA1C-446D-AAB2-60CCDBEA09A9}"/>
              </a:ext>
            </a:extLst>
          </p:cNvPr>
          <p:cNvSpPr/>
          <p:nvPr/>
        </p:nvSpPr>
        <p:spPr>
          <a:xfrm>
            <a:off x="6308904" y="2685441"/>
            <a:ext cx="406157" cy="152849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/>
              <a:t>3</a:t>
            </a:r>
          </a:p>
        </p:txBody>
      </p: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72B0FE67-E997-4DF3-BBF3-10EF6BA4E0B6}"/>
              </a:ext>
            </a:extLst>
          </p:cNvPr>
          <p:cNvGrpSpPr/>
          <p:nvPr/>
        </p:nvGrpSpPr>
        <p:grpSpPr>
          <a:xfrm>
            <a:off x="6339195" y="4241178"/>
            <a:ext cx="412359" cy="462314"/>
            <a:chOff x="6309195" y="6548226"/>
            <a:chExt cx="396000" cy="707145"/>
          </a:xfrm>
        </p:grpSpPr>
        <p:sp>
          <p:nvSpPr>
            <p:cNvPr id="27" name="Pfeil: Fünfeck 26">
              <a:extLst>
                <a:ext uri="{FF2B5EF4-FFF2-40B4-BE49-F238E27FC236}">
                  <a16:creationId xmlns:a16="http://schemas.microsoft.com/office/drawing/2014/main" id="{3F40D6BF-E9B9-4542-B33A-8AEC9D486167}"/>
                </a:ext>
              </a:extLst>
            </p:cNvPr>
            <p:cNvSpPr/>
            <p:nvPr/>
          </p:nvSpPr>
          <p:spPr>
            <a:xfrm>
              <a:off x="6309195" y="6548226"/>
              <a:ext cx="396000" cy="252516"/>
            </a:xfrm>
            <a:prstGeom prst="homePlat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200" b="1" dirty="0"/>
                <a:t>1</a:t>
              </a:r>
            </a:p>
          </p:txBody>
        </p:sp>
        <p:sp>
          <p:nvSpPr>
            <p:cNvPr id="28" name="Pfeil: Fünfeck 27">
              <a:extLst>
                <a:ext uri="{FF2B5EF4-FFF2-40B4-BE49-F238E27FC236}">
                  <a16:creationId xmlns:a16="http://schemas.microsoft.com/office/drawing/2014/main" id="{0F94A672-A400-4B32-8C68-D5A112386B96}"/>
                </a:ext>
              </a:extLst>
            </p:cNvPr>
            <p:cNvSpPr/>
            <p:nvPr/>
          </p:nvSpPr>
          <p:spPr>
            <a:xfrm>
              <a:off x="6309195" y="7002855"/>
              <a:ext cx="379854" cy="252516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200" b="1" dirty="0"/>
                <a:t>2</a:t>
              </a:r>
            </a:p>
          </p:txBody>
        </p:sp>
      </p:grpSp>
      <p:sp>
        <p:nvSpPr>
          <p:cNvPr id="29" name="Pfeil: Fünfeck 28">
            <a:extLst>
              <a:ext uri="{FF2B5EF4-FFF2-40B4-BE49-F238E27FC236}">
                <a16:creationId xmlns:a16="http://schemas.microsoft.com/office/drawing/2014/main" id="{B0665318-25A1-4B78-A617-286A75BB39A3}"/>
              </a:ext>
            </a:extLst>
          </p:cNvPr>
          <p:cNvSpPr/>
          <p:nvPr/>
        </p:nvSpPr>
        <p:spPr>
          <a:xfrm>
            <a:off x="6336178" y="4838166"/>
            <a:ext cx="406157" cy="152849"/>
          </a:xfrm>
          <a:prstGeom prst="homePlat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b="1" dirty="0"/>
              <a:t>3</a:t>
            </a:r>
          </a:p>
        </p:txBody>
      </p:sp>
      <p:graphicFrame>
        <p:nvGraphicFramePr>
          <p:cNvPr id="22" name="Diagramm 21">
            <a:extLst>
              <a:ext uri="{FF2B5EF4-FFF2-40B4-BE49-F238E27FC236}">
                <a16:creationId xmlns:a16="http://schemas.microsoft.com/office/drawing/2014/main" id="{4E325A75-8CC6-488C-9FD8-ECE60975D43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1235385"/>
              </p:ext>
            </p:extLst>
          </p:nvPr>
        </p:nvGraphicFramePr>
        <p:xfrm>
          <a:off x="271880" y="1903407"/>
          <a:ext cx="5193119" cy="3512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374719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495</Words>
  <Application>Microsoft Office PowerPoint</Application>
  <PresentationFormat>Breitbild</PresentationFormat>
  <Paragraphs>71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2" baseType="lpstr">
      <vt:lpstr>Arial</vt:lpstr>
      <vt:lpstr>Arial Black</vt:lpstr>
      <vt:lpstr>Calibri</vt:lpstr>
      <vt:lpstr>Calibri Light</vt:lpstr>
      <vt:lpstr>Symbol</vt:lpstr>
      <vt:lpstr>Wingdings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Jana Voigt</dc:creator>
  <cp:lastModifiedBy>Mareike Büttner</cp:lastModifiedBy>
  <cp:revision>48</cp:revision>
  <dcterms:created xsi:type="dcterms:W3CDTF">2021-09-14T08:01:16Z</dcterms:created>
  <dcterms:modified xsi:type="dcterms:W3CDTF">2024-07-11T09:31:18Z</dcterms:modified>
</cp:coreProperties>
</file>