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5" r:id="rId3"/>
    <p:sldId id="275" r:id="rId4"/>
    <p:sldId id="276" r:id="rId5"/>
    <p:sldId id="27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Voigt" initials="JV" lastIdx="5" clrIdx="0">
    <p:extLst>
      <p:ext uri="{19B8F6BF-5375-455C-9EA6-DF929625EA0E}">
        <p15:presenceInfo xmlns:p15="http://schemas.microsoft.com/office/powerpoint/2012/main" userId="S-1-5-21-723045629-826260016-3430960991-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ana.Voigt\Desktop\RP_2023\spez-Analysen\gesonderte_Auswertungen_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na.Voigt\Desktop\Arbeit\RP21\Homepage-Aktualisierung_2022\gesonderte%20Auswertungen\gesonderte_Auswertungen_202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DF-4290-B25A-12F7E618BC5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DF-4290-B25A-12F7E618BC5D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DF-4290-B25A-12F7E618BC5D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DF-4290-B25A-12F7E618BC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Alkoholunfälle!$A$3:$A$5</c:f>
              <c:strCache>
                <c:ptCount val="3"/>
                <c:pt idx="0">
                  <c:v>Außerorts</c:v>
                </c:pt>
                <c:pt idx="1">
                  <c:v>Bundesautobahn</c:v>
                </c:pt>
                <c:pt idx="2">
                  <c:v>Innerorts</c:v>
                </c:pt>
              </c:strCache>
            </c:strRef>
          </c:cat>
          <c:val>
            <c:numRef>
              <c:f>Alkoholunfälle!$B$3:$B$5</c:f>
              <c:numCache>
                <c:formatCode>General</c:formatCode>
                <c:ptCount val="3"/>
                <c:pt idx="0">
                  <c:v>44</c:v>
                </c:pt>
                <c:pt idx="1">
                  <c:v>8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DF-4290-B25A-12F7E618B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90-4228-8931-D03A2C82A3B9}"/>
              </c:ext>
            </c:extLst>
          </c:dPt>
          <c:dPt>
            <c:idx val="1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90-4228-8931-D03A2C82A3B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90-4228-8931-D03A2C82A3B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90-4228-8931-D03A2C82A3B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D90-4228-8931-D03A2C82A3B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D90-4228-8931-D03A2C82A3B9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D90-4228-8931-D03A2C82A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Alkoholunfälle!$A$8:$A$9</c:f>
              <c:strCache>
                <c:ptCount val="2"/>
                <c:pt idx="0">
                  <c:v>Werktags</c:v>
                </c:pt>
                <c:pt idx="1">
                  <c:v>Wochenende</c:v>
                </c:pt>
              </c:strCache>
            </c:strRef>
          </c:cat>
          <c:val>
            <c:numRef>
              <c:f>Alkoholunfälle!$B$8:$B$9</c:f>
              <c:numCache>
                <c:formatCode>General</c:formatCode>
                <c:ptCount val="2"/>
                <c:pt idx="0">
                  <c:v>83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D90-4228-8931-D03A2C82A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333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Alkoholunfälle!$E$12:$E$17</c:f>
              <c:strCache>
                <c:ptCount val="6"/>
                <c:pt idx="0">
                  <c:v>Morgens </c:v>
                </c:pt>
                <c:pt idx="1">
                  <c:v>Vormittags</c:v>
                </c:pt>
                <c:pt idx="2">
                  <c:v>Mittags</c:v>
                </c:pt>
                <c:pt idx="3">
                  <c:v>Nachmittags</c:v>
                </c:pt>
                <c:pt idx="4">
                  <c:v>Abends</c:v>
                </c:pt>
                <c:pt idx="5">
                  <c:v>Nachts </c:v>
                </c:pt>
              </c:strCache>
            </c:strRef>
          </c:cat>
          <c:val>
            <c:numRef>
              <c:f>Alkoholunfälle!$F$12:$F$17</c:f>
              <c:numCache>
                <c:formatCode>General</c:formatCode>
                <c:ptCount val="6"/>
                <c:pt idx="0">
                  <c:v>26</c:v>
                </c:pt>
                <c:pt idx="1">
                  <c:v>3</c:v>
                </c:pt>
                <c:pt idx="2">
                  <c:v>9</c:v>
                </c:pt>
                <c:pt idx="3">
                  <c:v>6</c:v>
                </c:pt>
                <c:pt idx="4">
                  <c:v>17</c:v>
                </c:pt>
                <c:pt idx="5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8-41E1-93EE-69464A26F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5599471"/>
        <c:axId val="284727359"/>
      </c:barChart>
      <c:catAx>
        <c:axId val="4255994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84727359"/>
        <c:crosses val="autoZero"/>
        <c:auto val="1"/>
        <c:lblAlgn val="ctr"/>
        <c:lblOffset val="100"/>
        <c:noMultiLvlLbl val="0"/>
      </c:catAx>
      <c:valAx>
        <c:axId val="284727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25599471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7E-4B78-9E89-03B72C144C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7E-4B78-9E89-03B72C144C9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7E-4B78-9E89-03B72C144C9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7E-4B78-9E89-03B72C144C9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7E-4B78-9E89-03B72C144C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Alkoholunfälle!$A$23:$A$28</c:f>
              <c:strCache>
                <c:ptCount val="6"/>
                <c:pt idx="0">
                  <c:v>Fahrunfall</c:v>
                </c:pt>
                <c:pt idx="1">
                  <c:v>Unfall im Längsverkehr</c:v>
                </c:pt>
                <c:pt idx="2">
                  <c:v>Abbiege-Unfall</c:v>
                </c:pt>
                <c:pt idx="3">
                  <c:v>Einbiegen/Kreuzen-Unfall</c:v>
                </c:pt>
                <c:pt idx="4">
                  <c:v>Unfall durch ruhenden Verkehr</c:v>
                </c:pt>
                <c:pt idx="5">
                  <c:v>Sonstiger Unfall</c:v>
                </c:pt>
              </c:strCache>
            </c:strRef>
          </c:cat>
          <c:val>
            <c:numRef>
              <c:f>Alkoholunfälle!$B$23:$B$28</c:f>
              <c:numCache>
                <c:formatCode>General</c:formatCode>
                <c:ptCount val="6"/>
                <c:pt idx="0">
                  <c:v>147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  <c:pt idx="4">
                  <c:v>12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7E-4B78-9E89-03B72C144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07029599"/>
        <c:axId val="1253843407"/>
      </c:barChart>
      <c:catAx>
        <c:axId val="11070295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253843407"/>
        <c:crosses val="autoZero"/>
        <c:auto val="1"/>
        <c:lblAlgn val="ctr"/>
        <c:lblOffset val="100"/>
        <c:noMultiLvlLbl val="0"/>
      </c:catAx>
      <c:valAx>
        <c:axId val="1253843407"/>
        <c:scaling>
          <c:orientation val="minMax"/>
          <c:max val="1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7029599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4169-B41D-4F26-B591-8EC8F6536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AB5FAC-7508-4CE7-9637-FF227C48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A856-3B4C-4495-88C4-95979E77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27484F-3088-4D7D-9E04-5564D5AE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5F5C7-B9B6-4C7A-9C04-7FE99507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7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F0D9C-EF9F-4AF7-BBE2-1978D52C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748290-3DD5-4F65-9E16-DADE6E69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B734D-5851-49B7-9745-A2EB91C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55D20F-3BE5-43E8-9201-43941B0D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9B781-92C4-405A-9455-341A3D28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0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E135D1-8A1C-4D29-B044-3C71CBC19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4E0A88-D5C5-4C9D-A894-53D6822A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F111A-1699-4421-A04C-16659C3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0840D2-50F0-4F1C-B031-0D1C4EB7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F1FB50-C270-4278-A511-90C518B4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25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322341" y="1074127"/>
            <a:ext cx="9490417" cy="5400626"/>
          </a:xfrm>
          <a:prstGeom prst="rect">
            <a:avLst/>
          </a:prstGeom>
          <a:solidFill>
            <a:schemeClr val="bg1"/>
          </a:solidFill>
          <a:ln w="88900">
            <a:solidFill>
              <a:srgbClr val="0E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232076" y="3407859"/>
            <a:ext cx="1820243" cy="3158334"/>
            <a:chOff x="405785" y="3165420"/>
            <a:chExt cx="1708181" cy="2963893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17" y="4787310"/>
              <a:ext cx="1694449" cy="1342003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405785" y="3165420"/>
              <a:ext cx="1708181" cy="1189452"/>
              <a:chOff x="4744847" y="6209156"/>
              <a:chExt cx="708376" cy="493261"/>
            </a:xfrm>
          </p:grpSpPr>
          <p:sp>
            <p:nvSpPr>
              <p:cNvPr id="14" name="Ellipse 13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" name="Gruppieren 14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5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2350080" y="5508362"/>
            <a:ext cx="9462677" cy="8517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</a:t>
            </a:r>
          </a:p>
          <a:p>
            <a:pPr lvl="0"/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65535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599341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0" y="84328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0" y="593400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201923" y="6151547"/>
            <a:ext cx="4339598" cy="473034"/>
            <a:chOff x="222242" y="6145823"/>
            <a:chExt cx="5230981" cy="570198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604" y="6247529"/>
              <a:ext cx="580791" cy="459986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222242" y="6145823"/>
              <a:ext cx="3389059" cy="570198"/>
              <a:chOff x="-7155471" y="10161071"/>
              <a:chExt cx="11687758" cy="1966428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r="61330" b="25087"/>
              <a:stretch/>
            </p:blipFill>
            <p:spPr>
              <a:xfrm>
                <a:off x="-7155471" y="10161071"/>
                <a:ext cx="2334633" cy="1966428"/>
              </a:xfrm>
              <a:prstGeom prst="rect">
                <a:avLst/>
              </a:prstGeom>
            </p:spPr>
          </p:pic>
          <p:grpSp>
            <p:nvGrpSpPr>
              <p:cNvPr id="15" name="Gruppieren 14"/>
              <p:cNvGrpSpPr/>
              <p:nvPr/>
            </p:nvGrpSpPr>
            <p:grpSpPr>
              <a:xfrm>
                <a:off x="-4601261" y="11037504"/>
                <a:ext cx="9133548" cy="1078733"/>
                <a:chOff x="-4117912" y="11258785"/>
                <a:chExt cx="14300431" cy="1688977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00" t="15340" r="12636" b="55812"/>
                <a:stretch/>
              </p:blipFill>
              <p:spPr>
                <a:xfrm>
                  <a:off x="-4117912" y="11307236"/>
                  <a:ext cx="6378342" cy="1640526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896" t="45462" r="1428" b="26099"/>
                <a:stretch/>
              </p:blipFill>
              <p:spPr>
                <a:xfrm>
                  <a:off x="1871830" y="11258785"/>
                  <a:ext cx="8310689" cy="16661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uppieren 23"/>
            <p:cNvGrpSpPr/>
            <p:nvPr userDrawn="1"/>
          </p:nvGrpSpPr>
          <p:grpSpPr>
            <a:xfrm>
              <a:off x="4744847" y="6209156"/>
              <a:ext cx="708376" cy="493261"/>
              <a:chOff x="4744847" y="6209156"/>
              <a:chExt cx="708376" cy="493261"/>
            </a:xfrm>
          </p:grpSpPr>
          <p:sp>
            <p:nvSpPr>
              <p:cNvPr id="23" name="Ellipse 22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8" name="Gruppieren 17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0" y="183515"/>
            <a:ext cx="12192000" cy="4824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xfrm>
            <a:off x="222243" y="1080292"/>
            <a:ext cx="11773396" cy="4698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 Zweite Ebene</a:t>
            </a:r>
          </a:p>
        </p:txBody>
      </p:sp>
    </p:spTree>
    <p:extLst>
      <p:ext uri="{BB962C8B-B14F-4D97-AF65-F5344CB8AC3E}">
        <p14:creationId xmlns:p14="http://schemas.microsoft.com/office/powerpoint/2010/main" val="329007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B13C8-E21E-4B85-BA2F-A321A6A6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1AC7E-DFC3-44A0-9B5D-FC2A5273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4EB6E-3E90-4BC7-8C03-2550C986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167A5-ABA8-4035-883B-0C0E251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58810E-655F-4184-904B-738FBD70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2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77957-2757-4A75-A86E-7FF14EB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D0A726-4DEC-4E0E-8842-6E30EF48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E36DF-06C0-4B3E-BA51-2E903E37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A134DC-ED6B-4C4C-A6D1-ED4DDEA3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363AE-E00F-4A58-A944-B0C59FA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7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D404-08DA-4D4A-BD30-6164EB7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FB537-2CDE-4289-A04C-D04FA321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51F480-8587-43DC-BB9C-98C12A1EB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043D07-E43A-4EF0-8E27-9E4C11C3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464496-B2F4-45C9-98AA-041723F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C9B05-F6D4-4E52-A57F-C546FF14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1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474DB-E27A-4C46-854A-117C426E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F94859-E948-4012-ADE2-D8ADDBE3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496E1-CBDB-43C4-8224-0178868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00D314-8F27-4C68-BD59-162583791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0704A1-A560-4B7D-9E34-5DE24A788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D73E5C-C5F7-49B3-B366-6BF01F44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E64842-6B09-474E-94CA-10F8665E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D3B169-679E-4EC0-8A8A-84D4BA08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69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BB394-DE7E-4E16-BD2B-5795BE84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6A3FF-4EA2-4CA9-A887-84B6519D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6F39E2-DCE2-4770-B451-91A7886D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6C5483-8F3A-44C4-BE1C-9257229C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09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25DF63-4AC8-4F76-A274-57C2DB71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F074E4-525A-44E9-BDBB-DE11051A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58B6B7-6E89-407E-8112-7155CE7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1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2FC46-92C4-44A9-A08F-04F2DACD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31D43C-7EA2-402C-9477-5827B86C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3A8B9E-A5CA-4C08-AEC6-E6BA406E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0C05DC-8BBF-4E13-A53B-E8FE7D24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ED2D8D-5A6B-46C3-8397-6F1AAA95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6C62CB-0F88-4EAC-9FE9-61FDD1E9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1BB25-E078-4E10-9B6F-E398647D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DA841B-BDD1-4200-AAC1-6785ACF55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0CC1CB-0FF7-4CD9-8EBA-71E8B90F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FAC7DA-EFA8-41F3-AA12-9C20EA27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8F3ACC-43AE-4249-BDED-FD62437E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9160E2-5BE2-4669-AC71-1AAF0482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9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C6F9FD-108A-44D0-B9C1-74F42B73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63B24-09AE-4A1B-81F6-4B2051B4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BB986C-0B0B-4C1A-A5E9-03F789DB7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8070D-B688-4413-B950-7E33F2BB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C68CE-FC29-4A3B-AEAD-14AB99F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Unfälle junger Fahrer*innen unter Alkoholeinfluss                               in Brandenburg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15357" y="416560"/>
            <a:ext cx="5132003" cy="2125021"/>
            <a:chOff x="130877" y="467360"/>
            <a:chExt cx="5741604" cy="2377440"/>
          </a:xfrm>
        </p:grpSpPr>
        <p:sp>
          <p:nvSpPr>
            <p:cNvPr id="10" name="Rechteck 9"/>
            <p:cNvSpPr/>
            <p:nvPr/>
          </p:nvSpPr>
          <p:spPr>
            <a:xfrm>
              <a:off x="130877" y="467360"/>
              <a:ext cx="5741604" cy="237744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0E75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00"/>
            <a:stretch/>
          </p:blipFill>
          <p:spPr>
            <a:xfrm>
              <a:off x="515655" y="758061"/>
              <a:ext cx="4972047" cy="1588899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EAEC269E-503F-4605-9BAD-34348B556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22" y="2776527"/>
            <a:ext cx="3319244" cy="24894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AA257BE-F564-4974-9676-C16ECF871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520" y="2780255"/>
            <a:ext cx="3728557" cy="24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0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Unfalldatenauswertung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80682" y="1431444"/>
            <a:ext cx="8444753" cy="4698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indent="-230400">
              <a:spcAft>
                <a:spcPts val="600"/>
              </a:spcAft>
            </a:pPr>
            <a:r>
              <a:rPr lang="de-DE" sz="1600" b="1" dirty="0"/>
              <a:t>Fragestellung</a:t>
            </a:r>
            <a:r>
              <a:rPr lang="de-DE" sz="1600" dirty="0"/>
              <a:t>: Welche Charakteristiken weisen Unfälle auf, die von jungen Fahrer*innen unter Alkoholeinfluss verursacht wurden?</a:t>
            </a:r>
          </a:p>
          <a:p>
            <a:pPr marL="230400" indent="-230400">
              <a:spcAft>
                <a:spcPts val="600"/>
              </a:spcAft>
            </a:pPr>
            <a:endParaRPr lang="de-DE" sz="1600" b="1" dirty="0"/>
          </a:p>
          <a:p>
            <a:pPr>
              <a:spcAft>
                <a:spcPts val="600"/>
              </a:spcAft>
            </a:pPr>
            <a:r>
              <a:rPr lang="de-DE" sz="1600" dirty="0"/>
              <a:t>Die </a:t>
            </a:r>
            <a:r>
              <a:rPr lang="de-DE" sz="1600" b="1" dirty="0"/>
              <a:t>Datengrundlage</a:t>
            </a:r>
            <a:r>
              <a:rPr lang="de-DE" sz="1600" dirty="0"/>
              <a:t> zur Berechnung der Statistiken bildeten die polizeilich erfassten Verkehrsunfalldaten des Landes Brandenburg im Zeitraum von 2021 bis 2023.</a:t>
            </a:r>
          </a:p>
          <a:p>
            <a:pPr>
              <a:spcAft>
                <a:spcPts val="600"/>
              </a:spcAft>
            </a:pPr>
            <a:endParaRPr lang="de-DE" sz="1600" dirty="0"/>
          </a:p>
          <a:p>
            <a:pPr>
              <a:spcAft>
                <a:spcPts val="600"/>
              </a:spcAft>
            </a:pPr>
            <a:r>
              <a:rPr lang="de-DE" sz="1600" dirty="0"/>
              <a:t>In die </a:t>
            </a:r>
            <a:r>
              <a:rPr lang="de-DE" sz="1600" b="1" dirty="0"/>
              <a:t>Datenauswahl </a:t>
            </a:r>
            <a:r>
              <a:rPr lang="de-DE" sz="1600" dirty="0"/>
              <a:t>wurden alle Verkehrsunfälle mit folgenden Merkmalen einbezogen: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500" dirty="0"/>
              <a:t>Hauptverursachende Personen waren junge Fahrer*innen im Alter von 16 bis 24 Jahren, die zum Unfallzeitpunkt unter Alkoholeinfluss standen.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endParaRPr lang="de-DE" sz="1600" dirty="0"/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de-DE" sz="1600" dirty="0"/>
              <a:t>Im Rahmend der </a:t>
            </a:r>
            <a:r>
              <a:rPr lang="de-DE" sz="1600" b="1" dirty="0"/>
              <a:t>Datenanalyse</a:t>
            </a:r>
            <a:r>
              <a:rPr lang="de-DE" sz="1600" dirty="0"/>
              <a:t> wurden die Variablen „Ortslage“, „Unfallzeitpunkt“ (Tag, Tageszeit), „Verkehrsbeteiligung“, „Unfalltyp“, „Unfallart“, „Unfallursache“ und „Unfallfolgen“ ausgewertet.</a:t>
            </a:r>
          </a:p>
          <a:p>
            <a:pPr lvl="1"/>
            <a:endParaRPr lang="de-DE" sz="1500" dirty="0"/>
          </a:p>
          <a:p>
            <a:pPr lvl="1"/>
            <a:endParaRPr lang="de-DE" sz="150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A4C7E9-F06C-45AB-8016-0BF42491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660" y="1606857"/>
            <a:ext cx="3023045" cy="34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1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4A817C3E-C224-47BF-B304-1A57975AB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96047"/>
              </p:ext>
            </p:extLst>
          </p:nvPr>
        </p:nvGraphicFramePr>
        <p:xfrm>
          <a:off x="6086695" y="3372662"/>
          <a:ext cx="4566285" cy="273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Diagramm 23">
            <a:extLst>
              <a:ext uri="{FF2B5EF4-FFF2-40B4-BE49-F238E27FC236}">
                <a16:creationId xmlns:a16="http://schemas.microsoft.com/office/drawing/2014/main" id="{4A817C3E-C224-47BF-B304-1A57975AB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79512"/>
              </p:ext>
            </p:extLst>
          </p:nvPr>
        </p:nvGraphicFramePr>
        <p:xfrm>
          <a:off x="6238821" y="3300012"/>
          <a:ext cx="4223709" cy="273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Diagramm 30">
            <a:extLst>
              <a:ext uri="{FF2B5EF4-FFF2-40B4-BE49-F238E27FC236}">
                <a16:creationId xmlns:a16="http://schemas.microsoft.com/office/drawing/2014/main" id="{8B235039-ABFF-49C1-B16C-4BE473862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190832"/>
              </p:ext>
            </p:extLst>
          </p:nvPr>
        </p:nvGraphicFramePr>
        <p:xfrm>
          <a:off x="6137827" y="3272570"/>
          <a:ext cx="4347795" cy="298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junger Fahrer*innen unter Alkoholeinfluss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258" y="1048417"/>
            <a:ext cx="12151741" cy="2504362"/>
          </a:xfrm>
        </p:spPr>
        <p:txBody>
          <a:bodyPr anchor="t">
            <a:noAutofit/>
          </a:bodyPr>
          <a:lstStyle/>
          <a:p>
            <a:r>
              <a:rPr lang="de-DE" sz="1600" dirty="0"/>
              <a:t>Junge Fahrer*innen verursachten </a:t>
            </a:r>
            <a:r>
              <a:rPr lang="de-DE" sz="1600" b="1" dirty="0"/>
              <a:t>insgesamt 3.549 Verkehrsunfälle mit Personenschaden oder schwerem Sachschaden </a:t>
            </a:r>
            <a:r>
              <a:rPr lang="de-DE" sz="1600" dirty="0"/>
              <a:t>im Zeitraum von 2021 bis 2023.</a:t>
            </a:r>
          </a:p>
          <a:p>
            <a:r>
              <a:rPr lang="de-DE" sz="1600" dirty="0"/>
              <a:t>Bei</a:t>
            </a:r>
            <a:r>
              <a:rPr lang="de-DE" sz="1600" b="1" dirty="0"/>
              <a:t> 185 Verkehrsunfällen (5,2 %)</a:t>
            </a:r>
            <a:r>
              <a:rPr lang="de-DE" sz="1600" dirty="0"/>
              <a:t> wurde bei der hauptverursachenden Person als Unfallursache „Alkoholeinfluss“ registriert.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Diese „Alkoholunfälle“ weisen folgende Merkmale auf:</a:t>
            </a:r>
            <a:endParaRPr lang="de-DE" sz="1600" b="1" dirty="0"/>
          </a:p>
          <a:p>
            <a:pPr>
              <a:spcAft>
                <a:spcPts val="600"/>
              </a:spcAft>
            </a:pPr>
            <a:endParaRPr lang="de-DE" sz="1400" dirty="0"/>
          </a:p>
          <a:p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3C580B9-3C86-4DB4-BEC1-D9504D45E6A0}"/>
              </a:ext>
            </a:extLst>
          </p:cNvPr>
          <p:cNvSpPr/>
          <p:nvPr/>
        </p:nvSpPr>
        <p:spPr>
          <a:xfrm>
            <a:off x="852473" y="25767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0B5755D-24BE-4858-A14A-4588F42F433B}"/>
              </a:ext>
            </a:extLst>
          </p:cNvPr>
          <p:cNvGrpSpPr/>
          <p:nvPr/>
        </p:nvGrpSpPr>
        <p:grpSpPr>
          <a:xfrm>
            <a:off x="862230" y="3578440"/>
            <a:ext cx="2959934" cy="1597675"/>
            <a:chOff x="1686194" y="4420114"/>
            <a:chExt cx="2376875" cy="1216093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DEE5298-5817-4806-8669-C91DCEC2D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787" y="4420114"/>
              <a:ext cx="608172" cy="745636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94524BE-AE71-4129-B4A0-CE0D85BA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282" y="4420114"/>
              <a:ext cx="612338" cy="745636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483301F-A79C-4389-B664-66E2C75F5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713" y="4420114"/>
              <a:ext cx="608172" cy="745636"/>
            </a:xfrm>
            <a:prstGeom prst="rect">
              <a:avLst/>
            </a:prstGeom>
          </p:spPr>
        </p:pic>
        <p:sp>
          <p:nvSpPr>
            <p:cNvPr id="14" name="Textfeld 21">
              <a:extLst>
                <a:ext uri="{FF2B5EF4-FFF2-40B4-BE49-F238E27FC236}">
                  <a16:creationId xmlns:a16="http://schemas.microsoft.com/office/drawing/2014/main" id="{872B7E39-BDA4-467E-85EA-6B7B6525209E}"/>
                </a:ext>
              </a:extLst>
            </p:cNvPr>
            <p:cNvSpPr txBox="1"/>
            <p:nvPr/>
          </p:nvSpPr>
          <p:spPr>
            <a:xfrm>
              <a:off x="1686194" y="5174542"/>
              <a:ext cx="857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Leicht-verletzte</a:t>
              </a:r>
            </a:p>
          </p:txBody>
        </p:sp>
        <p:sp>
          <p:nvSpPr>
            <p:cNvPr id="15" name="Textfeld 22">
              <a:extLst>
                <a:ext uri="{FF2B5EF4-FFF2-40B4-BE49-F238E27FC236}">
                  <a16:creationId xmlns:a16="http://schemas.microsoft.com/office/drawing/2014/main" id="{3737A84E-EED9-41D1-8E36-1A20B31DC01F}"/>
                </a:ext>
              </a:extLst>
            </p:cNvPr>
            <p:cNvSpPr txBox="1"/>
            <p:nvPr/>
          </p:nvSpPr>
          <p:spPr>
            <a:xfrm>
              <a:off x="2454631" y="5163514"/>
              <a:ext cx="857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Schwer-verletzte</a:t>
              </a:r>
            </a:p>
          </p:txBody>
        </p:sp>
        <p:sp>
          <p:nvSpPr>
            <p:cNvPr id="16" name="Textfeld 23">
              <a:extLst>
                <a:ext uri="{FF2B5EF4-FFF2-40B4-BE49-F238E27FC236}">
                  <a16:creationId xmlns:a16="http://schemas.microsoft.com/office/drawing/2014/main" id="{6AB6C01F-514C-4431-AF12-58A5F16D83D6}"/>
                </a:ext>
              </a:extLst>
            </p:cNvPr>
            <p:cNvSpPr txBox="1"/>
            <p:nvPr/>
          </p:nvSpPr>
          <p:spPr>
            <a:xfrm>
              <a:off x="3205484" y="5253673"/>
              <a:ext cx="857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Getötete</a:t>
              </a:r>
            </a:p>
          </p:txBody>
        </p:sp>
        <p:sp>
          <p:nvSpPr>
            <p:cNvPr id="17" name="Textfeld 24">
              <a:extLst>
                <a:ext uri="{FF2B5EF4-FFF2-40B4-BE49-F238E27FC236}">
                  <a16:creationId xmlns:a16="http://schemas.microsoft.com/office/drawing/2014/main" id="{24425FE7-4458-4EA1-A8E5-13104863A7B4}"/>
                </a:ext>
              </a:extLst>
            </p:cNvPr>
            <p:cNvSpPr txBox="1"/>
            <p:nvPr/>
          </p:nvSpPr>
          <p:spPr>
            <a:xfrm>
              <a:off x="1809282" y="4891759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100</a:t>
              </a:r>
            </a:p>
          </p:txBody>
        </p:sp>
        <p:sp>
          <p:nvSpPr>
            <p:cNvPr id="18" name="Textfeld 25">
              <a:extLst>
                <a:ext uri="{FF2B5EF4-FFF2-40B4-BE49-F238E27FC236}">
                  <a16:creationId xmlns:a16="http://schemas.microsoft.com/office/drawing/2014/main" id="{0F889694-4A98-4084-BF69-B6D94014D1AE}"/>
                </a:ext>
              </a:extLst>
            </p:cNvPr>
            <p:cNvSpPr txBox="1"/>
            <p:nvPr/>
          </p:nvSpPr>
          <p:spPr>
            <a:xfrm>
              <a:off x="2566770" y="4897543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36</a:t>
              </a:r>
            </a:p>
          </p:txBody>
        </p:sp>
        <p:sp>
          <p:nvSpPr>
            <p:cNvPr id="19" name="Textfeld 26">
              <a:extLst>
                <a:ext uri="{FF2B5EF4-FFF2-40B4-BE49-F238E27FC236}">
                  <a16:creationId xmlns:a16="http://schemas.microsoft.com/office/drawing/2014/main" id="{06246E9D-28A0-4DA1-9E40-F5C26C7FF68C}"/>
                </a:ext>
              </a:extLst>
            </p:cNvPr>
            <p:cNvSpPr txBox="1"/>
            <p:nvPr/>
          </p:nvSpPr>
          <p:spPr>
            <a:xfrm>
              <a:off x="3324885" y="4897543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20" name="Textfeld 20">
            <a:extLst>
              <a:ext uri="{FF2B5EF4-FFF2-40B4-BE49-F238E27FC236}">
                <a16:creationId xmlns:a16="http://schemas.microsoft.com/office/drawing/2014/main" id="{12FDE883-195D-4BE6-8E1B-4399FC220808}"/>
              </a:ext>
            </a:extLst>
          </p:cNvPr>
          <p:cNvSpPr txBox="1"/>
          <p:nvPr/>
        </p:nvSpPr>
        <p:spPr>
          <a:xfrm>
            <a:off x="320232" y="2817630"/>
            <a:ext cx="516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den unter Alkoholeinfluss verursachten Unfällen wurden insgesamt 138 Personen verletzt: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B1581FE-61E7-4A0F-8F6F-BC94F3709508}"/>
              </a:ext>
            </a:extLst>
          </p:cNvPr>
          <p:cNvSpPr/>
          <p:nvPr/>
        </p:nvSpPr>
        <p:spPr>
          <a:xfrm>
            <a:off x="320232" y="2479076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Unfallfolgen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5E01710-BBFF-42C3-BFEC-77D33ED452FB}"/>
              </a:ext>
            </a:extLst>
          </p:cNvPr>
          <p:cNvSpPr/>
          <p:nvPr/>
        </p:nvSpPr>
        <p:spPr>
          <a:xfrm>
            <a:off x="5794590" y="2482460"/>
            <a:ext cx="1018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Ortslage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61A5816-B826-47BE-AB24-CE7605CE62CC}"/>
              </a:ext>
            </a:extLst>
          </p:cNvPr>
          <p:cNvSpPr/>
          <p:nvPr/>
        </p:nvSpPr>
        <p:spPr>
          <a:xfrm>
            <a:off x="5349239" y="28055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Knapp Dreiviertel der unter Alkoholeinfluss verursachten Unfälle ereigneten sich innerhalb geschlossener Ortschaften.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341D795-6EFF-4EC0-99EE-A4FAC6CB4214}"/>
              </a:ext>
            </a:extLst>
          </p:cNvPr>
          <p:cNvSpPr/>
          <p:nvPr/>
        </p:nvSpPr>
        <p:spPr>
          <a:xfrm>
            <a:off x="6269683" y="4481260"/>
            <a:ext cx="1067955" cy="522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Innerorts               (n = 133)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4A9C852-82CC-4498-8155-F626B6186571}"/>
              </a:ext>
            </a:extLst>
          </p:cNvPr>
          <p:cNvSpPr/>
          <p:nvPr/>
        </p:nvSpPr>
        <p:spPr>
          <a:xfrm>
            <a:off x="9538657" y="4850432"/>
            <a:ext cx="1466645" cy="394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Bundesautobahn (n = 8)   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EDA6C99-C255-4A2C-9602-0B03A827A3A5}"/>
              </a:ext>
            </a:extLst>
          </p:cNvPr>
          <p:cNvSpPr/>
          <p:nvPr/>
        </p:nvSpPr>
        <p:spPr>
          <a:xfrm>
            <a:off x="9194801" y="3849583"/>
            <a:ext cx="783946" cy="459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Außerorts               (n = 44)</a:t>
            </a:r>
          </a:p>
        </p:txBody>
      </p:sp>
    </p:spTree>
    <p:extLst>
      <p:ext uri="{BB962C8B-B14F-4D97-AF65-F5344CB8AC3E}">
        <p14:creationId xmlns:p14="http://schemas.microsoft.com/office/powerpoint/2010/main" val="422085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40482A14-BB53-4A28-BB4A-FEEB0DEA1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061445"/>
              </p:ext>
            </p:extLst>
          </p:nvPr>
        </p:nvGraphicFramePr>
        <p:xfrm>
          <a:off x="277077" y="3209038"/>
          <a:ext cx="4573905" cy="273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28D21925-B633-4BF7-9848-10AF951837A3}"/>
              </a:ext>
            </a:extLst>
          </p:cNvPr>
          <p:cNvSpPr/>
          <p:nvPr/>
        </p:nvSpPr>
        <p:spPr>
          <a:xfrm>
            <a:off x="3595098" y="4054158"/>
            <a:ext cx="854302" cy="425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Mo-Fr               (n = 83)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AE35687-FAE4-48E6-90FA-3C48E5743CA9}"/>
              </a:ext>
            </a:extLst>
          </p:cNvPr>
          <p:cNvSpPr/>
          <p:nvPr/>
        </p:nvSpPr>
        <p:spPr>
          <a:xfrm>
            <a:off x="613776" y="4200116"/>
            <a:ext cx="762434" cy="522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Sa-So               (n = 102)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0A5BF6-B361-49C4-A751-8C96DDE5CAA0}"/>
              </a:ext>
            </a:extLst>
          </p:cNvPr>
          <p:cNvSpPr/>
          <p:nvPr/>
        </p:nvSpPr>
        <p:spPr>
          <a:xfrm>
            <a:off x="40256" y="2278505"/>
            <a:ext cx="49679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Zeitpunkt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Mehrheit der unter Alkoholeinfluss verursachten Unfälle ereignete sich am Wochenende.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D344147-27F6-4F7D-9AA6-1880FB0E2F00}"/>
              </a:ext>
            </a:extLst>
          </p:cNvPr>
          <p:cNvSpPr/>
          <p:nvPr/>
        </p:nvSpPr>
        <p:spPr>
          <a:xfrm>
            <a:off x="5346547" y="2216157"/>
            <a:ext cx="66339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Tageszeit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Zwei Drittel (67,0 %) der unter Alkoholeinfluss verursachten Unfälle ereignete sich nachts.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8A2923-2FA4-4979-B5A6-B4E74A50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junger Fahrer*innen unter Alkoholeinfluss</a:t>
            </a:r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C1738BB-CC2C-42C4-A2AD-7329347582C8}"/>
              </a:ext>
            </a:extLst>
          </p:cNvPr>
          <p:cNvSpPr txBox="1">
            <a:spLocks/>
          </p:cNvSpPr>
          <p:nvPr/>
        </p:nvSpPr>
        <p:spPr>
          <a:xfrm>
            <a:off x="40256" y="1052258"/>
            <a:ext cx="6652470" cy="10618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1600" b="1" dirty="0"/>
              <a:t>       Verkehrsbeteiligung (Hauptbeteiligte Person)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90,8 % (n = 168) der Unfälle wurden von Pkw-Fahrer*innen verursacht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  9,2 % (n = 17) der Unfälle wurden von Krad-Fahrer*innen verursacht</a:t>
            </a:r>
            <a:r>
              <a:rPr lang="de-DE" sz="1400" dirty="0"/>
              <a:t> 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ADF3DBC-598B-4B5D-A3A6-AEA7C1B3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449" y="1349508"/>
            <a:ext cx="925587" cy="6170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1895375-3FEB-4FDB-9619-6CE606B20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482" y="1349508"/>
            <a:ext cx="925587" cy="617058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3D4B5326-4A67-4D3D-9CC8-F3610068EE4A}"/>
              </a:ext>
            </a:extLst>
          </p:cNvPr>
          <p:cNvSpPr/>
          <p:nvPr/>
        </p:nvSpPr>
        <p:spPr>
          <a:xfrm>
            <a:off x="8586036" y="5663809"/>
            <a:ext cx="817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Häufigkeit</a:t>
            </a: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6F3A0BAE-9187-456B-98A8-0B477E2759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769792"/>
              </p:ext>
            </p:extLst>
          </p:nvPr>
        </p:nvGraphicFramePr>
        <p:xfrm>
          <a:off x="6375621" y="2991576"/>
          <a:ext cx="45758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0230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79629C94-645C-4682-9849-63E5E742D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702892"/>
              </p:ext>
            </p:extLst>
          </p:nvPr>
        </p:nvGraphicFramePr>
        <p:xfrm>
          <a:off x="6982718" y="3937288"/>
          <a:ext cx="5572164" cy="1542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518">
                  <a:extLst>
                    <a:ext uri="{9D8B030D-6E8A-4147-A177-3AD203B41FA5}">
                      <a16:colId xmlns:a16="http://schemas.microsoft.com/office/drawing/2014/main" val="36317925"/>
                    </a:ext>
                  </a:extLst>
                </a:gridCol>
                <a:gridCol w="4352646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336157">
                <a:tc>
                  <a:txBody>
                    <a:bodyPr/>
                    <a:lstStyle/>
                    <a:p>
                      <a:r>
                        <a:rPr lang="de-DE" sz="1200" dirty="0"/>
                        <a:t>53,0 % (n = 98)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 angepasste Geschwindigkeit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30,8 % (n = 57)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Fahrbahnbenutzung  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270417">
                <a:tc>
                  <a:txBody>
                    <a:bodyPr/>
                    <a:lstStyle/>
                    <a:p>
                      <a:r>
                        <a:rPr lang="de-DE" sz="1200" dirty="0"/>
                        <a:t>16,8 % (n = 31)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Fahreignung/Fahrtüchtigkeit (Einfluss anderer  berauschender Mittel, Übermüdung)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junger Fahrer*innen unter Alkoholeinfluss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696164" y="3177872"/>
            <a:ext cx="6578931" cy="1291293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900" b="1" dirty="0"/>
              <a:t>        Unfallursachen*</a:t>
            </a:r>
          </a:p>
          <a:p>
            <a:pPr marL="742950" lvl="1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dirty="0"/>
              <a:t>Bei der Hälfte der Unfälle wurden neben dem „Alkoholeinfluss“ auch zu hohe Geschwindigkeiten als Unfallursache vermerkt. Zudem wurde </a:t>
            </a:r>
            <a:r>
              <a:rPr lang="de-DE"/>
              <a:t>bei  etwa </a:t>
            </a:r>
            <a:r>
              <a:rPr lang="de-DE" dirty="0"/>
              <a:t>jedem dritten Unfall die Fahrbahn falsch benutzt.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2A5BF46-E1A2-4B39-870F-075E7F384719}"/>
              </a:ext>
            </a:extLst>
          </p:cNvPr>
          <p:cNvSpPr/>
          <p:nvPr/>
        </p:nvSpPr>
        <p:spPr>
          <a:xfrm>
            <a:off x="5696163" y="1070397"/>
            <a:ext cx="65789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Unfallart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überwiegende Mehrheit der „Alkoholunfälle“ resultierten daraus, dass die Fahrer*innen von der Fahrbahn abkamen.</a:t>
            </a: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5C65F3-261D-4872-9416-30ABE35286C1}"/>
              </a:ext>
            </a:extLst>
          </p:cNvPr>
          <p:cNvSpPr/>
          <p:nvPr/>
        </p:nvSpPr>
        <p:spPr>
          <a:xfrm>
            <a:off x="317164" y="1072453"/>
            <a:ext cx="560293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Unfalltyp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mehr als drei Viertel der unter Alkoholeinfluss verursachten Unfälle handelte es sich um einen Fahrunfall (79,6 %).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81B8A93-F870-4217-ABAF-17F318E56EF7}"/>
              </a:ext>
            </a:extLst>
          </p:cNvPr>
          <p:cNvSpPr/>
          <p:nvPr/>
        </p:nvSpPr>
        <p:spPr>
          <a:xfrm>
            <a:off x="8688997" y="5673089"/>
            <a:ext cx="34083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* Bei den Unfallursachen waren Mehrfachnennungen möglich.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211222F1-C543-42EF-9EB4-85B3D6335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918628"/>
              </p:ext>
            </p:extLst>
          </p:nvPr>
        </p:nvGraphicFramePr>
        <p:xfrm>
          <a:off x="6999077" y="1492589"/>
          <a:ext cx="4906449" cy="1524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518">
                  <a:extLst>
                    <a:ext uri="{9D8B030D-6E8A-4147-A177-3AD203B41FA5}">
                      <a16:colId xmlns:a16="http://schemas.microsoft.com/office/drawing/2014/main" val="36317925"/>
                    </a:ext>
                  </a:extLst>
                </a:gridCol>
                <a:gridCol w="3686931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336157">
                <a:tc>
                  <a:txBody>
                    <a:bodyPr/>
                    <a:lstStyle/>
                    <a:p>
                      <a:r>
                        <a:rPr lang="de-DE" sz="1200" dirty="0"/>
                        <a:t>74,5 % (n = 138)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Abkommen von der Fahrbahn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  9,7 % (n = 18)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Zusammenstoß mit anfahrendem/ruhendem/ anhaltendem Fahrzeug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270417">
                <a:tc>
                  <a:txBody>
                    <a:bodyPr/>
                    <a:lstStyle/>
                    <a:p>
                      <a:r>
                        <a:rPr lang="de-DE" sz="1200" dirty="0"/>
                        <a:t>  4,9 % (n = 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Unfall anderer Art</a:t>
                      </a:r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8AA8281-27A4-43F0-A963-E92100A05AF9}"/>
              </a:ext>
            </a:extLst>
          </p:cNvPr>
          <p:cNvGrpSpPr/>
          <p:nvPr/>
        </p:nvGrpSpPr>
        <p:grpSpPr>
          <a:xfrm>
            <a:off x="6570359" y="2020194"/>
            <a:ext cx="412359" cy="935282"/>
            <a:chOff x="6309195" y="6548226"/>
            <a:chExt cx="396000" cy="1430586"/>
          </a:xfrm>
        </p:grpSpPr>
        <p:sp>
          <p:nvSpPr>
            <p:cNvPr id="16" name="Pfeil: Fünfeck 15">
              <a:extLst>
                <a:ext uri="{FF2B5EF4-FFF2-40B4-BE49-F238E27FC236}">
                  <a16:creationId xmlns:a16="http://schemas.microsoft.com/office/drawing/2014/main" id="{A7AF9591-F7F8-45FE-9DF1-191B7C5C0918}"/>
                </a:ext>
              </a:extLst>
            </p:cNvPr>
            <p:cNvSpPr/>
            <p:nvPr/>
          </p:nvSpPr>
          <p:spPr>
            <a:xfrm>
              <a:off x="6309195" y="6548226"/>
              <a:ext cx="396000" cy="25251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1</a:t>
              </a:r>
            </a:p>
          </p:txBody>
        </p:sp>
        <p:sp>
          <p:nvSpPr>
            <p:cNvPr id="17" name="Pfeil: Fünfeck 16">
              <a:extLst>
                <a:ext uri="{FF2B5EF4-FFF2-40B4-BE49-F238E27FC236}">
                  <a16:creationId xmlns:a16="http://schemas.microsoft.com/office/drawing/2014/main" id="{055BD785-10F0-4EEA-9768-75EAAE96A1CC}"/>
                </a:ext>
              </a:extLst>
            </p:cNvPr>
            <p:cNvSpPr/>
            <p:nvPr/>
          </p:nvSpPr>
          <p:spPr>
            <a:xfrm>
              <a:off x="6309195" y="7139323"/>
              <a:ext cx="379854" cy="25251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2</a:t>
              </a:r>
            </a:p>
          </p:txBody>
        </p:sp>
        <p:sp>
          <p:nvSpPr>
            <p:cNvPr id="18" name="Pfeil: Fünfeck 17">
              <a:extLst>
                <a:ext uri="{FF2B5EF4-FFF2-40B4-BE49-F238E27FC236}">
                  <a16:creationId xmlns:a16="http://schemas.microsoft.com/office/drawing/2014/main" id="{9EC5D86A-AD1E-44BF-8CBD-719E9BA06970}"/>
                </a:ext>
              </a:extLst>
            </p:cNvPr>
            <p:cNvSpPr/>
            <p:nvPr/>
          </p:nvSpPr>
          <p:spPr>
            <a:xfrm>
              <a:off x="6317268" y="7726296"/>
              <a:ext cx="379854" cy="25251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3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E302EF2-0B42-4E58-8284-062744F967BD}"/>
              </a:ext>
            </a:extLst>
          </p:cNvPr>
          <p:cNvGrpSpPr/>
          <p:nvPr/>
        </p:nvGrpSpPr>
        <p:grpSpPr>
          <a:xfrm>
            <a:off x="6534977" y="4493224"/>
            <a:ext cx="396000" cy="865649"/>
            <a:chOff x="6309195" y="6548226"/>
            <a:chExt cx="396000" cy="1324076"/>
          </a:xfrm>
        </p:grpSpPr>
        <p:sp>
          <p:nvSpPr>
            <p:cNvPr id="22" name="Pfeil: Fünfeck 21">
              <a:extLst>
                <a:ext uri="{FF2B5EF4-FFF2-40B4-BE49-F238E27FC236}">
                  <a16:creationId xmlns:a16="http://schemas.microsoft.com/office/drawing/2014/main" id="{E64C35A2-D39F-4033-B381-C19EED2B7DFE}"/>
                </a:ext>
              </a:extLst>
            </p:cNvPr>
            <p:cNvSpPr/>
            <p:nvPr/>
          </p:nvSpPr>
          <p:spPr>
            <a:xfrm>
              <a:off x="6309195" y="6548226"/>
              <a:ext cx="396000" cy="25251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1</a:t>
              </a:r>
            </a:p>
          </p:txBody>
        </p:sp>
        <p:sp>
          <p:nvSpPr>
            <p:cNvPr id="23" name="Pfeil: Fünfeck 22">
              <a:extLst>
                <a:ext uri="{FF2B5EF4-FFF2-40B4-BE49-F238E27FC236}">
                  <a16:creationId xmlns:a16="http://schemas.microsoft.com/office/drawing/2014/main" id="{0ED71ABA-D517-47B5-9579-59EE24A3C7FD}"/>
                </a:ext>
              </a:extLst>
            </p:cNvPr>
            <p:cNvSpPr/>
            <p:nvPr/>
          </p:nvSpPr>
          <p:spPr>
            <a:xfrm>
              <a:off x="6309195" y="7084006"/>
              <a:ext cx="386781" cy="25251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2</a:t>
              </a:r>
            </a:p>
          </p:txBody>
        </p:sp>
        <p:sp>
          <p:nvSpPr>
            <p:cNvPr id="24" name="Pfeil: Fünfeck 23">
              <a:extLst>
                <a:ext uri="{FF2B5EF4-FFF2-40B4-BE49-F238E27FC236}">
                  <a16:creationId xmlns:a16="http://schemas.microsoft.com/office/drawing/2014/main" id="{B1420E77-CA5A-476A-9D7C-44E065EB84D5}"/>
                </a:ext>
              </a:extLst>
            </p:cNvPr>
            <p:cNvSpPr/>
            <p:nvPr/>
          </p:nvSpPr>
          <p:spPr>
            <a:xfrm>
              <a:off x="6316122" y="7619786"/>
              <a:ext cx="379854" cy="25251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3</a:t>
              </a:r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FD3C7BC7-B67A-490A-BA91-1A87F02007FD}"/>
              </a:ext>
            </a:extLst>
          </p:cNvPr>
          <p:cNvSpPr/>
          <p:nvPr/>
        </p:nvSpPr>
        <p:spPr>
          <a:xfrm>
            <a:off x="3177649" y="5622532"/>
            <a:ext cx="817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Häufigkeit</a:t>
            </a:r>
          </a:p>
        </p:txBody>
      </p: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2EDD1B73-07C6-47B4-ACC6-2218052E3C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842603"/>
              </p:ext>
            </p:extLst>
          </p:nvPr>
        </p:nvGraphicFramePr>
        <p:xfrm>
          <a:off x="426129" y="1905719"/>
          <a:ext cx="5218294" cy="357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2048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Breitbild</PresentationFormat>
  <Paragraphs>66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Voigt</dc:creator>
  <cp:lastModifiedBy>Mareike Büttner</cp:lastModifiedBy>
  <cp:revision>26</cp:revision>
  <dcterms:created xsi:type="dcterms:W3CDTF">2021-09-14T08:01:16Z</dcterms:created>
  <dcterms:modified xsi:type="dcterms:W3CDTF">2024-07-11T09:44:20Z</dcterms:modified>
</cp:coreProperties>
</file>